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4"/>
  </p:notesMasterIdLst>
  <p:sldIdLst>
    <p:sldId id="256" r:id="rId2"/>
    <p:sldId id="257" r:id="rId3"/>
    <p:sldId id="260" r:id="rId4"/>
    <p:sldId id="268" r:id="rId5"/>
    <p:sldId id="269" r:id="rId6"/>
    <p:sldId id="271" r:id="rId7"/>
    <p:sldId id="280" r:id="rId8"/>
    <p:sldId id="277" r:id="rId9"/>
    <p:sldId id="278" r:id="rId10"/>
    <p:sldId id="272" r:id="rId11"/>
    <p:sldId id="259" r:id="rId12"/>
    <p:sldId id="27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A7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44"/>
    <p:restoredTop sz="86115"/>
  </p:normalViewPr>
  <p:slideViewPr>
    <p:cSldViewPr snapToGrid="0" snapToObjects="1">
      <p:cViewPr varScale="1">
        <p:scale>
          <a:sx n="67" d="100"/>
          <a:sy n="67" d="100"/>
        </p:scale>
        <p:origin x="736"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2EEBAF-2E11-CF44-A6F1-B1E0AC4B5815}" type="doc">
      <dgm:prSet loTypeId="urn:microsoft.com/office/officeart/2005/8/layout/vList6" loCatId="" qsTypeId="urn:microsoft.com/office/officeart/2005/8/quickstyle/simple1" qsCatId="simple" csTypeId="urn:microsoft.com/office/officeart/2005/8/colors/accent1_2" csCatId="accent1" phldr="1"/>
      <dgm:spPr/>
      <dgm:t>
        <a:bodyPr/>
        <a:lstStyle/>
        <a:p>
          <a:endParaRPr lang="en-US"/>
        </a:p>
      </dgm:t>
    </dgm:pt>
    <dgm:pt modelId="{65F2629C-66EA-244F-A308-CE1872718245}">
      <dgm:prSet phldrT="[Text]"/>
      <dgm:spPr/>
      <dgm:t>
        <a:bodyPr/>
        <a:lstStyle/>
        <a:p>
          <a:r>
            <a:rPr lang="en-US" dirty="0"/>
            <a:t>Connection</a:t>
          </a:r>
        </a:p>
      </dgm:t>
    </dgm:pt>
    <dgm:pt modelId="{3990194E-F48C-6C43-9CC6-91A76F82F535}" type="parTrans" cxnId="{3C9C6609-D2A9-C047-8D24-7E1097643854}">
      <dgm:prSet/>
      <dgm:spPr/>
      <dgm:t>
        <a:bodyPr/>
        <a:lstStyle/>
        <a:p>
          <a:endParaRPr lang="en-US"/>
        </a:p>
      </dgm:t>
    </dgm:pt>
    <dgm:pt modelId="{41B1A71C-D6D5-AD49-B435-7A5088237CA5}" type="sibTrans" cxnId="{3C9C6609-D2A9-C047-8D24-7E1097643854}">
      <dgm:prSet/>
      <dgm:spPr/>
      <dgm:t>
        <a:bodyPr/>
        <a:lstStyle/>
        <a:p>
          <a:endParaRPr lang="en-US"/>
        </a:p>
      </dgm:t>
    </dgm:pt>
    <dgm:pt modelId="{195E3C2E-0E3C-0542-9DC8-20C18BA5568B}">
      <dgm:prSet phldrT="[Text]"/>
      <dgm:spPr/>
      <dgm:t>
        <a:bodyPr/>
        <a:lstStyle/>
        <a:p>
          <a:r>
            <a:rPr lang="en-US" dirty="0"/>
            <a:t>Career Exploration</a:t>
          </a:r>
        </a:p>
      </dgm:t>
    </dgm:pt>
    <dgm:pt modelId="{8388EC0A-DE94-8A4E-8FE3-F7485766A080}" type="parTrans" cxnId="{7EC065FC-41EA-3F45-8140-220FA346E65E}">
      <dgm:prSet/>
      <dgm:spPr/>
      <dgm:t>
        <a:bodyPr/>
        <a:lstStyle/>
        <a:p>
          <a:endParaRPr lang="en-US"/>
        </a:p>
      </dgm:t>
    </dgm:pt>
    <dgm:pt modelId="{0AB28A2A-76D1-8B4F-AD54-9A4DF90B1F41}" type="sibTrans" cxnId="{7EC065FC-41EA-3F45-8140-220FA346E65E}">
      <dgm:prSet/>
      <dgm:spPr/>
      <dgm:t>
        <a:bodyPr/>
        <a:lstStyle/>
        <a:p>
          <a:endParaRPr lang="en-US"/>
        </a:p>
      </dgm:t>
    </dgm:pt>
    <dgm:pt modelId="{F9584B8E-72B6-3143-A5CB-97624932840F}">
      <dgm:prSet phldrT="[Text]"/>
      <dgm:spPr/>
      <dgm:t>
        <a:bodyPr/>
        <a:lstStyle/>
        <a:p>
          <a:r>
            <a:rPr lang="en-US" dirty="0"/>
            <a:t>Academic-Career Plan</a:t>
          </a:r>
        </a:p>
      </dgm:t>
    </dgm:pt>
    <dgm:pt modelId="{74BCC6CF-0D0B-6F45-9023-FDA1E37D0EB1}" type="parTrans" cxnId="{A3EF3176-B5A6-B048-BCFF-B2FB1C7E827A}">
      <dgm:prSet/>
      <dgm:spPr/>
      <dgm:t>
        <a:bodyPr/>
        <a:lstStyle/>
        <a:p>
          <a:endParaRPr lang="en-US"/>
        </a:p>
      </dgm:t>
    </dgm:pt>
    <dgm:pt modelId="{74F67984-5316-454C-8DC8-D554A94744D0}" type="sibTrans" cxnId="{A3EF3176-B5A6-B048-BCFF-B2FB1C7E827A}">
      <dgm:prSet/>
      <dgm:spPr/>
      <dgm:t>
        <a:bodyPr/>
        <a:lstStyle/>
        <a:p>
          <a:endParaRPr lang="en-US"/>
        </a:p>
      </dgm:t>
    </dgm:pt>
    <dgm:pt modelId="{E22845B1-7173-F24F-8757-FC137F37CA5B}">
      <dgm:prSet phldrT="[Text]"/>
      <dgm:spPr/>
      <dgm:t>
        <a:bodyPr/>
        <a:lstStyle/>
        <a:p>
          <a:r>
            <a:rPr lang="en-US" dirty="0"/>
            <a:t>Entry</a:t>
          </a:r>
        </a:p>
      </dgm:t>
    </dgm:pt>
    <dgm:pt modelId="{E6865AC7-0414-344B-9269-3C984B2E72CF}" type="parTrans" cxnId="{C4509013-A356-D741-8A0E-A6910E2D30A7}">
      <dgm:prSet/>
      <dgm:spPr/>
      <dgm:t>
        <a:bodyPr/>
        <a:lstStyle/>
        <a:p>
          <a:endParaRPr lang="en-US"/>
        </a:p>
      </dgm:t>
    </dgm:pt>
    <dgm:pt modelId="{6A50538D-F1EB-C44A-A7FA-ED8AC90E9B65}" type="sibTrans" cxnId="{C4509013-A356-D741-8A0E-A6910E2D30A7}">
      <dgm:prSet/>
      <dgm:spPr/>
      <dgm:t>
        <a:bodyPr/>
        <a:lstStyle/>
        <a:p>
          <a:endParaRPr lang="en-US"/>
        </a:p>
      </dgm:t>
    </dgm:pt>
    <dgm:pt modelId="{A449EBD7-CF43-DE46-831F-9BF4E311E08C}">
      <dgm:prSet phldrT="[Text]"/>
      <dgm:spPr/>
      <dgm:t>
        <a:bodyPr/>
        <a:lstStyle/>
        <a:p>
          <a:r>
            <a:rPr lang="en-US" dirty="0"/>
            <a:t>Redesign Orientation</a:t>
          </a:r>
        </a:p>
      </dgm:t>
    </dgm:pt>
    <dgm:pt modelId="{FD0329E0-C8B5-DC4C-916A-4CBF68FBFF69}" type="parTrans" cxnId="{40470F8D-647E-FA41-825A-DD3F10DE9FBE}">
      <dgm:prSet/>
      <dgm:spPr/>
      <dgm:t>
        <a:bodyPr/>
        <a:lstStyle/>
        <a:p>
          <a:endParaRPr lang="en-US"/>
        </a:p>
      </dgm:t>
    </dgm:pt>
    <dgm:pt modelId="{ECC44C28-6087-8D4F-A723-70E98CFFB201}" type="sibTrans" cxnId="{40470F8D-647E-FA41-825A-DD3F10DE9FBE}">
      <dgm:prSet/>
      <dgm:spPr/>
      <dgm:t>
        <a:bodyPr/>
        <a:lstStyle/>
        <a:p>
          <a:endParaRPr lang="en-US"/>
        </a:p>
      </dgm:t>
    </dgm:pt>
    <dgm:pt modelId="{F76C8A9D-7610-C841-AEF6-F4B257B2DE14}">
      <dgm:prSet phldrT="[Text]"/>
      <dgm:spPr/>
      <dgm:t>
        <a:bodyPr/>
        <a:lstStyle/>
        <a:p>
          <a:r>
            <a:rPr lang="en-US" dirty="0"/>
            <a:t>Personal Connections</a:t>
          </a:r>
        </a:p>
      </dgm:t>
    </dgm:pt>
    <dgm:pt modelId="{BF432E82-34B4-A04D-95E4-81C436F56918}" type="parTrans" cxnId="{916A5D5E-BF14-854B-9002-E06044C2BA6F}">
      <dgm:prSet/>
      <dgm:spPr/>
      <dgm:t>
        <a:bodyPr/>
        <a:lstStyle/>
        <a:p>
          <a:endParaRPr lang="en-US"/>
        </a:p>
      </dgm:t>
    </dgm:pt>
    <dgm:pt modelId="{CBEFC2FE-E692-184C-BBEE-A0FA88993C54}" type="sibTrans" cxnId="{916A5D5E-BF14-854B-9002-E06044C2BA6F}">
      <dgm:prSet/>
      <dgm:spPr/>
      <dgm:t>
        <a:bodyPr/>
        <a:lstStyle/>
        <a:p>
          <a:endParaRPr lang="en-US"/>
        </a:p>
      </dgm:t>
    </dgm:pt>
    <dgm:pt modelId="{5F98A560-54BD-0743-97E1-C7F1C403C1A4}">
      <dgm:prSet phldrT="[Text]"/>
      <dgm:spPr/>
      <dgm:t>
        <a:bodyPr/>
        <a:lstStyle/>
        <a:p>
          <a:r>
            <a:rPr lang="en-US" dirty="0"/>
            <a:t>Financial Plan</a:t>
          </a:r>
        </a:p>
      </dgm:t>
    </dgm:pt>
    <dgm:pt modelId="{20207636-5BE6-8648-A908-07FD9D13F079}" type="parTrans" cxnId="{96E300DD-D6BC-2647-9457-ECB103F2AC35}">
      <dgm:prSet/>
      <dgm:spPr/>
      <dgm:t>
        <a:bodyPr/>
        <a:lstStyle/>
        <a:p>
          <a:endParaRPr lang="en-US"/>
        </a:p>
      </dgm:t>
    </dgm:pt>
    <dgm:pt modelId="{9E02D2AD-E010-1F48-9651-4F322E7114A8}" type="sibTrans" cxnId="{96E300DD-D6BC-2647-9457-ECB103F2AC35}">
      <dgm:prSet/>
      <dgm:spPr/>
      <dgm:t>
        <a:bodyPr/>
        <a:lstStyle/>
        <a:p>
          <a:endParaRPr lang="en-US"/>
        </a:p>
      </dgm:t>
    </dgm:pt>
    <dgm:pt modelId="{D689B85C-641D-884E-B808-1E253C220D6D}">
      <dgm:prSet phldrT="[Text]"/>
      <dgm:spPr/>
      <dgm:t>
        <a:bodyPr/>
        <a:lstStyle/>
        <a:p>
          <a:r>
            <a:rPr lang="en-US" dirty="0"/>
            <a:t>Proactive Communications</a:t>
          </a:r>
        </a:p>
      </dgm:t>
    </dgm:pt>
    <dgm:pt modelId="{61B905FA-A628-E44F-9A36-9ECD95CC692B}" type="parTrans" cxnId="{D06A3C29-CC8E-A941-94FD-520EB63F6254}">
      <dgm:prSet/>
      <dgm:spPr/>
      <dgm:t>
        <a:bodyPr/>
        <a:lstStyle/>
        <a:p>
          <a:endParaRPr lang="en-US"/>
        </a:p>
      </dgm:t>
    </dgm:pt>
    <dgm:pt modelId="{B73D56EB-2C79-FE4D-922E-4292EC33D066}" type="sibTrans" cxnId="{D06A3C29-CC8E-A941-94FD-520EB63F6254}">
      <dgm:prSet/>
      <dgm:spPr/>
      <dgm:t>
        <a:bodyPr/>
        <a:lstStyle/>
        <a:p>
          <a:endParaRPr lang="en-US"/>
        </a:p>
      </dgm:t>
    </dgm:pt>
    <dgm:pt modelId="{643C2EBF-88EB-E442-BBE1-3EDB7568EAF7}" type="pres">
      <dgm:prSet presAssocID="{942EEBAF-2E11-CF44-A6F1-B1E0AC4B5815}" presName="Name0" presStyleCnt="0">
        <dgm:presLayoutVars>
          <dgm:dir/>
          <dgm:animLvl val="lvl"/>
          <dgm:resizeHandles/>
        </dgm:presLayoutVars>
      </dgm:prSet>
      <dgm:spPr/>
    </dgm:pt>
    <dgm:pt modelId="{99E47A20-679C-F245-A2F5-C905C8182DE7}" type="pres">
      <dgm:prSet presAssocID="{65F2629C-66EA-244F-A308-CE1872718245}" presName="linNode" presStyleCnt="0"/>
      <dgm:spPr/>
    </dgm:pt>
    <dgm:pt modelId="{9072067D-036A-044A-9E9F-4336CB452896}" type="pres">
      <dgm:prSet presAssocID="{65F2629C-66EA-244F-A308-CE1872718245}" presName="parentShp" presStyleLbl="node1" presStyleIdx="0" presStyleCnt="2">
        <dgm:presLayoutVars>
          <dgm:bulletEnabled val="1"/>
        </dgm:presLayoutVars>
      </dgm:prSet>
      <dgm:spPr/>
    </dgm:pt>
    <dgm:pt modelId="{8B76B6B2-7BD6-C44B-A58F-ACC20EA6A757}" type="pres">
      <dgm:prSet presAssocID="{65F2629C-66EA-244F-A308-CE1872718245}" presName="childShp" presStyleLbl="bgAccFollowNode1" presStyleIdx="0" presStyleCnt="2">
        <dgm:presLayoutVars>
          <dgm:bulletEnabled val="1"/>
        </dgm:presLayoutVars>
      </dgm:prSet>
      <dgm:spPr/>
    </dgm:pt>
    <dgm:pt modelId="{66E066EA-FF81-B74F-B25E-8E5E0DF830D9}" type="pres">
      <dgm:prSet presAssocID="{41B1A71C-D6D5-AD49-B435-7A5088237CA5}" presName="spacing" presStyleCnt="0"/>
      <dgm:spPr/>
    </dgm:pt>
    <dgm:pt modelId="{CC5DF3BC-B260-DD48-ABB4-673103924615}" type="pres">
      <dgm:prSet presAssocID="{E22845B1-7173-F24F-8757-FC137F37CA5B}" presName="linNode" presStyleCnt="0"/>
      <dgm:spPr/>
    </dgm:pt>
    <dgm:pt modelId="{07C88C4E-A427-6D43-B946-199270DB725C}" type="pres">
      <dgm:prSet presAssocID="{E22845B1-7173-F24F-8757-FC137F37CA5B}" presName="parentShp" presStyleLbl="node1" presStyleIdx="1" presStyleCnt="2">
        <dgm:presLayoutVars>
          <dgm:bulletEnabled val="1"/>
        </dgm:presLayoutVars>
      </dgm:prSet>
      <dgm:spPr/>
    </dgm:pt>
    <dgm:pt modelId="{AB7F4DE9-EBD4-FB47-AA72-6280AF16539B}" type="pres">
      <dgm:prSet presAssocID="{E22845B1-7173-F24F-8757-FC137F37CA5B}" presName="childShp" presStyleLbl="bgAccFollowNode1" presStyleIdx="1" presStyleCnt="2">
        <dgm:presLayoutVars>
          <dgm:bulletEnabled val="1"/>
        </dgm:presLayoutVars>
      </dgm:prSet>
      <dgm:spPr/>
    </dgm:pt>
  </dgm:ptLst>
  <dgm:cxnLst>
    <dgm:cxn modelId="{4B233001-5F63-AA43-BA24-12F71D4860DB}" type="presOf" srcId="{195E3C2E-0E3C-0542-9DC8-20C18BA5568B}" destId="{8B76B6B2-7BD6-C44B-A58F-ACC20EA6A757}" srcOrd="0" destOrd="0" presId="urn:microsoft.com/office/officeart/2005/8/layout/vList6"/>
    <dgm:cxn modelId="{3C9C6609-D2A9-C047-8D24-7E1097643854}" srcId="{942EEBAF-2E11-CF44-A6F1-B1E0AC4B5815}" destId="{65F2629C-66EA-244F-A308-CE1872718245}" srcOrd="0" destOrd="0" parTransId="{3990194E-F48C-6C43-9CC6-91A76F82F535}" sibTransId="{41B1A71C-D6D5-AD49-B435-7A5088237CA5}"/>
    <dgm:cxn modelId="{C4509013-A356-D741-8A0E-A6910E2D30A7}" srcId="{942EEBAF-2E11-CF44-A6F1-B1E0AC4B5815}" destId="{E22845B1-7173-F24F-8757-FC137F37CA5B}" srcOrd="1" destOrd="0" parTransId="{E6865AC7-0414-344B-9269-3C984B2E72CF}" sibTransId="{6A50538D-F1EB-C44A-A7FA-ED8AC90E9B65}"/>
    <dgm:cxn modelId="{2F25BE19-2FB1-9042-B69B-4D1251DC2F14}" type="presOf" srcId="{942EEBAF-2E11-CF44-A6F1-B1E0AC4B5815}" destId="{643C2EBF-88EB-E442-BBE1-3EDB7568EAF7}" srcOrd="0" destOrd="0" presId="urn:microsoft.com/office/officeart/2005/8/layout/vList6"/>
    <dgm:cxn modelId="{D06A3C29-CC8E-A941-94FD-520EB63F6254}" srcId="{E22845B1-7173-F24F-8757-FC137F37CA5B}" destId="{D689B85C-641D-884E-B808-1E253C220D6D}" srcOrd="2" destOrd="0" parTransId="{61B905FA-A628-E44F-9A36-9ECD95CC692B}" sibTransId="{B73D56EB-2C79-FE4D-922E-4292EC33D066}"/>
    <dgm:cxn modelId="{916A5D5E-BF14-854B-9002-E06044C2BA6F}" srcId="{E22845B1-7173-F24F-8757-FC137F37CA5B}" destId="{F76C8A9D-7610-C841-AEF6-F4B257B2DE14}" srcOrd="1" destOrd="0" parTransId="{BF432E82-34B4-A04D-95E4-81C436F56918}" sibTransId="{CBEFC2FE-E692-184C-BBEE-A0FA88993C54}"/>
    <dgm:cxn modelId="{BA24FA5F-B951-FF46-B67E-CB721A837682}" type="presOf" srcId="{F76C8A9D-7610-C841-AEF6-F4B257B2DE14}" destId="{AB7F4DE9-EBD4-FB47-AA72-6280AF16539B}" srcOrd="0" destOrd="1" presId="urn:microsoft.com/office/officeart/2005/8/layout/vList6"/>
    <dgm:cxn modelId="{7991C454-6BDD-714E-AC9A-D410F7C92862}" type="presOf" srcId="{F9584B8E-72B6-3143-A5CB-97624932840F}" destId="{8B76B6B2-7BD6-C44B-A58F-ACC20EA6A757}" srcOrd="0" destOrd="1" presId="urn:microsoft.com/office/officeart/2005/8/layout/vList6"/>
    <dgm:cxn modelId="{A3EF3176-B5A6-B048-BCFF-B2FB1C7E827A}" srcId="{65F2629C-66EA-244F-A308-CE1872718245}" destId="{F9584B8E-72B6-3143-A5CB-97624932840F}" srcOrd="1" destOrd="0" parTransId="{74BCC6CF-0D0B-6F45-9023-FDA1E37D0EB1}" sibTransId="{74F67984-5316-454C-8DC8-D554A94744D0}"/>
    <dgm:cxn modelId="{90111386-AB14-4443-8B5A-8B0DB58A2443}" type="presOf" srcId="{5F98A560-54BD-0743-97E1-C7F1C403C1A4}" destId="{8B76B6B2-7BD6-C44B-A58F-ACC20EA6A757}" srcOrd="0" destOrd="2" presId="urn:microsoft.com/office/officeart/2005/8/layout/vList6"/>
    <dgm:cxn modelId="{40470F8D-647E-FA41-825A-DD3F10DE9FBE}" srcId="{E22845B1-7173-F24F-8757-FC137F37CA5B}" destId="{A449EBD7-CF43-DE46-831F-9BF4E311E08C}" srcOrd="0" destOrd="0" parTransId="{FD0329E0-C8B5-DC4C-916A-4CBF68FBFF69}" sibTransId="{ECC44C28-6087-8D4F-A723-70E98CFFB201}"/>
    <dgm:cxn modelId="{22969799-44DE-5544-816C-ABFBDD3CD452}" type="presOf" srcId="{65F2629C-66EA-244F-A308-CE1872718245}" destId="{9072067D-036A-044A-9E9F-4336CB452896}" srcOrd="0" destOrd="0" presId="urn:microsoft.com/office/officeart/2005/8/layout/vList6"/>
    <dgm:cxn modelId="{5156B0B9-C8D8-A541-9673-DF133667DFD2}" type="presOf" srcId="{E22845B1-7173-F24F-8757-FC137F37CA5B}" destId="{07C88C4E-A427-6D43-B946-199270DB725C}" srcOrd="0" destOrd="0" presId="urn:microsoft.com/office/officeart/2005/8/layout/vList6"/>
    <dgm:cxn modelId="{6D77A5CE-0DF8-DA42-9FAC-7F4FD7408759}" type="presOf" srcId="{D689B85C-641D-884E-B808-1E253C220D6D}" destId="{AB7F4DE9-EBD4-FB47-AA72-6280AF16539B}" srcOrd="0" destOrd="2" presId="urn:microsoft.com/office/officeart/2005/8/layout/vList6"/>
    <dgm:cxn modelId="{180660D8-3891-FB49-983F-D2A8BFED52C9}" type="presOf" srcId="{A449EBD7-CF43-DE46-831F-9BF4E311E08C}" destId="{AB7F4DE9-EBD4-FB47-AA72-6280AF16539B}" srcOrd="0" destOrd="0" presId="urn:microsoft.com/office/officeart/2005/8/layout/vList6"/>
    <dgm:cxn modelId="{96E300DD-D6BC-2647-9457-ECB103F2AC35}" srcId="{65F2629C-66EA-244F-A308-CE1872718245}" destId="{5F98A560-54BD-0743-97E1-C7F1C403C1A4}" srcOrd="2" destOrd="0" parTransId="{20207636-5BE6-8648-A908-07FD9D13F079}" sibTransId="{9E02D2AD-E010-1F48-9651-4F322E7114A8}"/>
    <dgm:cxn modelId="{7EC065FC-41EA-3F45-8140-220FA346E65E}" srcId="{65F2629C-66EA-244F-A308-CE1872718245}" destId="{195E3C2E-0E3C-0542-9DC8-20C18BA5568B}" srcOrd="0" destOrd="0" parTransId="{8388EC0A-DE94-8A4E-8FE3-F7485766A080}" sibTransId="{0AB28A2A-76D1-8B4F-AD54-9A4DF90B1F41}"/>
    <dgm:cxn modelId="{F1912E4D-21B5-7546-9380-ED18FB124EDD}" type="presParOf" srcId="{643C2EBF-88EB-E442-BBE1-3EDB7568EAF7}" destId="{99E47A20-679C-F245-A2F5-C905C8182DE7}" srcOrd="0" destOrd="0" presId="urn:microsoft.com/office/officeart/2005/8/layout/vList6"/>
    <dgm:cxn modelId="{71206C43-EB14-9444-99E0-078FFA028DD3}" type="presParOf" srcId="{99E47A20-679C-F245-A2F5-C905C8182DE7}" destId="{9072067D-036A-044A-9E9F-4336CB452896}" srcOrd="0" destOrd="0" presId="urn:microsoft.com/office/officeart/2005/8/layout/vList6"/>
    <dgm:cxn modelId="{847A0C06-0020-5045-88FE-85FA6E620A69}" type="presParOf" srcId="{99E47A20-679C-F245-A2F5-C905C8182DE7}" destId="{8B76B6B2-7BD6-C44B-A58F-ACC20EA6A757}" srcOrd="1" destOrd="0" presId="urn:microsoft.com/office/officeart/2005/8/layout/vList6"/>
    <dgm:cxn modelId="{FD922127-C22E-6943-9D16-F3AD53FD0647}" type="presParOf" srcId="{643C2EBF-88EB-E442-BBE1-3EDB7568EAF7}" destId="{66E066EA-FF81-B74F-B25E-8E5E0DF830D9}" srcOrd="1" destOrd="0" presId="urn:microsoft.com/office/officeart/2005/8/layout/vList6"/>
    <dgm:cxn modelId="{A2D8F093-E961-E946-BF11-7530D20572E1}" type="presParOf" srcId="{643C2EBF-88EB-E442-BBE1-3EDB7568EAF7}" destId="{CC5DF3BC-B260-DD48-ABB4-673103924615}" srcOrd="2" destOrd="0" presId="urn:microsoft.com/office/officeart/2005/8/layout/vList6"/>
    <dgm:cxn modelId="{65B98FB0-3B35-3A4C-A6BA-1BA914F4B6AE}" type="presParOf" srcId="{CC5DF3BC-B260-DD48-ABB4-673103924615}" destId="{07C88C4E-A427-6D43-B946-199270DB725C}" srcOrd="0" destOrd="0" presId="urn:microsoft.com/office/officeart/2005/8/layout/vList6"/>
    <dgm:cxn modelId="{7D591202-7628-C041-B390-1094185DD144}" type="presParOf" srcId="{CC5DF3BC-B260-DD48-ABB4-673103924615}" destId="{AB7F4DE9-EBD4-FB47-AA72-6280AF16539B}"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42EEBAF-2E11-CF44-A6F1-B1E0AC4B5815}" type="doc">
      <dgm:prSet loTypeId="urn:microsoft.com/office/officeart/2005/8/layout/vList6" loCatId="" qsTypeId="urn:microsoft.com/office/officeart/2005/8/quickstyle/simple1" qsCatId="simple" csTypeId="urn:microsoft.com/office/officeart/2005/8/colors/accent1_2" csCatId="accent1" phldr="1"/>
      <dgm:spPr/>
      <dgm:t>
        <a:bodyPr/>
        <a:lstStyle/>
        <a:p>
          <a:endParaRPr lang="en-US"/>
        </a:p>
      </dgm:t>
    </dgm:pt>
    <dgm:pt modelId="{65F2629C-66EA-244F-A308-CE1872718245}">
      <dgm:prSet phldrT="[Text]"/>
      <dgm:spPr/>
      <dgm:t>
        <a:bodyPr/>
        <a:lstStyle/>
        <a:p>
          <a:r>
            <a:rPr lang="en-US" dirty="0"/>
            <a:t>Progress</a:t>
          </a:r>
        </a:p>
      </dgm:t>
    </dgm:pt>
    <dgm:pt modelId="{3990194E-F48C-6C43-9CC6-91A76F82F535}" type="parTrans" cxnId="{3C9C6609-D2A9-C047-8D24-7E1097643854}">
      <dgm:prSet/>
      <dgm:spPr/>
      <dgm:t>
        <a:bodyPr/>
        <a:lstStyle/>
        <a:p>
          <a:endParaRPr lang="en-US"/>
        </a:p>
      </dgm:t>
    </dgm:pt>
    <dgm:pt modelId="{41B1A71C-D6D5-AD49-B435-7A5088237CA5}" type="sibTrans" cxnId="{3C9C6609-D2A9-C047-8D24-7E1097643854}">
      <dgm:prSet/>
      <dgm:spPr/>
      <dgm:t>
        <a:bodyPr/>
        <a:lstStyle/>
        <a:p>
          <a:endParaRPr lang="en-US"/>
        </a:p>
      </dgm:t>
    </dgm:pt>
    <dgm:pt modelId="{195E3C2E-0E3C-0542-9DC8-20C18BA5568B}">
      <dgm:prSet phldrT="[Text]"/>
      <dgm:spPr/>
      <dgm:t>
        <a:bodyPr/>
        <a:lstStyle/>
        <a:p>
          <a:r>
            <a:rPr lang="en-US" dirty="0"/>
            <a:t>Monitor Students’ Progress; Use Alert Systems</a:t>
          </a:r>
        </a:p>
      </dgm:t>
    </dgm:pt>
    <dgm:pt modelId="{8388EC0A-DE94-8A4E-8FE3-F7485766A080}" type="parTrans" cxnId="{7EC065FC-41EA-3F45-8140-220FA346E65E}">
      <dgm:prSet/>
      <dgm:spPr/>
      <dgm:t>
        <a:bodyPr/>
        <a:lstStyle/>
        <a:p>
          <a:endParaRPr lang="en-US"/>
        </a:p>
      </dgm:t>
    </dgm:pt>
    <dgm:pt modelId="{0AB28A2A-76D1-8B4F-AD54-9A4DF90B1F41}" type="sibTrans" cxnId="{7EC065FC-41EA-3F45-8140-220FA346E65E}">
      <dgm:prSet/>
      <dgm:spPr/>
      <dgm:t>
        <a:bodyPr/>
        <a:lstStyle/>
        <a:p>
          <a:endParaRPr lang="en-US"/>
        </a:p>
      </dgm:t>
    </dgm:pt>
    <dgm:pt modelId="{F9584B8E-72B6-3143-A5CB-97624932840F}">
      <dgm:prSet phldrT="[Text]"/>
      <dgm:spPr/>
      <dgm:t>
        <a:bodyPr/>
        <a:lstStyle/>
        <a:p>
          <a:r>
            <a:rPr lang="en-US" dirty="0"/>
            <a:t>Advisors Understand Support Systems</a:t>
          </a:r>
        </a:p>
      </dgm:t>
    </dgm:pt>
    <dgm:pt modelId="{74BCC6CF-0D0B-6F45-9023-FDA1E37D0EB1}" type="parTrans" cxnId="{A3EF3176-B5A6-B048-BCFF-B2FB1C7E827A}">
      <dgm:prSet/>
      <dgm:spPr/>
      <dgm:t>
        <a:bodyPr/>
        <a:lstStyle/>
        <a:p>
          <a:endParaRPr lang="en-US"/>
        </a:p>
      </dgm:t>
    </dgm:pt>
    <dgm:pt modelId="{74F67984-5316-454C-8DC8-D554A94744D0}" type="sibTrans" cxnId="{A3EF3176-B5A6-B048-BCFF-B2FB1C7E827A}">
      <dgm:prSet/>
      <dgm:spPr/>
      <dgm:t>
        <a:bodyPr/>
        <a:lstStyle/>
        <a:p>
          <a:endParaRPr lang="en-US"/>
        </a:p>
      </dgm:t>
    </dgm:pt>
    <dgm:pt modelId="{E22845B1-7173-F24F-8757-FC137F37CA5B}">
      <dgm:prSet phldrT="[Text]"/>
      <dgm:spPr/>
      <dgm:t>
        <a:bodyPr/>
        <a:lstStyle/>
        <a:p>
          <a:r>
            <a:rPr lang="en-US" dirty="0"/>
            <a:t>Completion</a:t>
          </a:r>
        </a:p>
      </dgm:t>
    </dgm:pt>
    <dgm:pt modelId="{E6865AC7-0414-344B-9269-3C984B2E72CF}" type="parTrans" cxnId="{C4509013-A356-D741-8A0E-A6910E2D30A7}">
      <dgm:prSet/>
      <dgm:spPr/>
      <dgm:t>
        <a:bodyPr/>
        <a:lstStyle/>
        <a:p>
          <a:endParaRPr lang="en-US"/>
        </a:p>
      </dgm:t>
    </dgm:pt>
    <dgm:pt modelId="{6A50538D-F1EB-C44A-A7FA-ED8AC90E9B65}" type="sibTrans" cxnId="{C4509013-A356-D741-8A0E-A6910E2D30A7}">
      <dgm:prSet/>
      <dgm:spPr/>
      <dgm:t>
        <a:bodyPr/>
        <a:lstStyle/>
        <a:p>
          <a:endParaRPr lang="en-US"/>
        </a:p>
      </dgm:t>
    </dgm:pt>
    <dgm:pt modelId="{A449EBD7-CF43-DE46-831F-9BF4E311E08C}">
      <dgm:prSet phldrT="[Text]"/>
      <dgm:spPr/>
      <dgm:t>
        <a:bodyPr/>
        <a:lstStyle/>
        <a:p>
          <a:r>
            <a:rPr lang="en-US" dirty="0"/>
            <a:t>Connections with Career and/or Transfer Services</a:t>
          </a:r>
        </a:p>
      </dgm:t>
    </dgm:pt>
    <dgm:pt modelId="{FD0329E0-C8B5-DC4C-916A-4CBF68FBFF69}" type="parTrans" cxnId="{40470F8D-647E-FA41-825A-DD3F10DE9FBE}">
      <dgm:prSet/>
      <dgm:spPr/>
      <dgm:t>
        <a:bodyPr/>
        <a:lstStyle/>
        <a:p>
          <a:endParaRPr lang="en-US"/>
        </a:p>
      </dgm:t>
    </dgm:pt>
    <dgm:pt modelId="{ECC44C28-6087-8D4F-A723-70E98CFFB201}" type="sibTrans" cxnId="{40470F8D-647E-FA41-825A-DD3F10DE9FBE}">
      <dgm:prSet/>
      <dgm:spPr/>
      <dgm:t>
        <a:bodyPr/>
        <a:lstStyle/>
        <a:p>
          <a:endParaRPr lang="en-US"/>
        </a:p>
      </dgm:t>
    </dgm:pt>
    <dgm:pt modelId="{F76C8A9D-7610-C841-AEF6-F4B257B2DE14}">
      <dgm:prSet phldrT="[Text]"/>
      <dgm:spPr/>
      <dgm:t>
        <a:bodyPr/>
        <a:lstStyle/>
        <a:p>
          <a:r>
            <a:rPr lang="en-US" dirty="0"/>
            <a:t>Set Expectation for Ongoing Relationships</a:t>
          </a:r>
        </a:p>
      </dgm:t>
    </dgm:pt>
    <dgm:pt modelId="{BF432E82-34B4-A04D-95E4-81C436F56918}" type="parTrans" cxnId="{916A5D5E-BF14-854B-9002-E06044C2BA6F}">
      <dgm:prSet/>
      <dgm:spPr/>
      <dgm:t>
        <a:bodyPr/>
        <a:lstStyle/>
        <a:p>
          <a:endParaRPr lang="en-US"/>
        </a:p>
      </dgm:t>
    </dgm:pt>
    <dgm:pt modelId="{CBEFC2FE-E692-184C-BBEE-A0FA88993C54}" type="sibTrans" cxnId="{916A5D5E-BF14-854B-9002-E06044C2BA6F}">
      <dgm:prSet/>
      <dgm:spPr/>
      <dgm:t>
        <a:bodyPr/>
        <a:lstStyle/>
        <a:p>
          <a:endParaRPr lang="en-US"/>
        </a:p>
      </dgm:t>
    </dgm:pt>
    <dgm:pt modelId="{5F98A560-54BD-0743-97E1-C7F1C403C1A4}">
      <dgm:prSet phldrT="[Text]"/>
      <dgm:spPr/>
      <dgm:t>
        <a:bodyPr/>
        <a:lstStyle/>
        <a:p>
          <a:r>
            <a:rPr lang="en-US" dirty="0"/>
            <a:t>Career-focused Conversations</a:t>
          </a:r>
        </a:p>
      </dgm:t>
    </dgm:pt>
    <dgm:pt modelId="{20207636-5BE6-8648-A908-07FD9D13F079}" type="parTrans" cxnId="{96E300DD-D6BC-2647-9457-ECB103F2AC35}">
      <dgm:prSet/>
      <dgm:spPr/>
      <dgm:t>
        <a:bodyPr/>
        <a:lstStyle/>
        <a:p>
          <a:endParaRPr lang="en-US"/>
        </a:p>
      </dgm:t>
    </dgm:pt>
    <dgm:pt modelId="{9E02D2AD-E010-1F48-9651-4F322E7114A8}" type="sibTrans" cxnId="{96E300DD-D6BC-2647-9457-ECB103F2AC35}">
      <dgm:prSet/>
      <dgm:spPr/>
      <dgm:t>
        <a:bodyPr/>
        <a:lstStyle/>
        <a:p>
          <a:endParaRPr lang="en-US"/>
        </a:p>
      </dgm:t>
    </dgm:pt>
    <dgm:pt modelId="{D689B85C-641D-884E-B808-1E253C220D6D}">
      <dgm:prSet phldrT="[Text]"/>
      <dgm:spPr/>
      <dgm:t>
        <a:bodyPr/>
        <a:lstStyle/>
        <a:p>
          <a:r>
            <a:rPr lang="en-US" dirty="0"/>
            <a:t>Mentorship Opportunities</a:t>
          </a:r>
        </a:p>
      </dgm:t>
    </dgm:pt>
    <dgm:pt modelId="{61B905FA-A628-E44F-9A36-9ECD95CC692B}" type="parTrans" cxnId="{D06A3C29-CC8E-A941-94FD-520EB63F6254}">
      <dgm:prSet/>
      <dgm:spPr/>
      <dgm:t>
        <a:bodyPr/>
        <a:lstStyle/>
        <a:p>
          <a:endParaRPr lang="en-US"/>
        </a:p>
      </dgm:t>
    </dgm:pt>
    <dgm:pt modelId="{B73D56EB-2C79-FE4D-922E-4292EC33D066}" type="sibTrans" cxnId="{D06A3C29-CC8E-A941-94FD-520EB63F6254}">
      <dgm:prSet/>
      <dgm:spPr/>
      <dgm:t>
        <a:bodyPr/>
        <a:lstStyle/>
        <a:p>
          <a:endParaRPr lang="en-US"/>
        </a:p>
      </dgm:t>
    </dgm:pt>
    <dgm:pt modelId="{643C2EBF-88EB-E442-BBE1-3EDB7568EAF7}" type="pres">
      <dgm:prSet presAssocID="{942EEBAF-2E11-CF44-A6F1-B1E0AC4B5815}" presName="Name0" presStyleCnt="0">
        <dgm:presLayoutVars>
          <dgm:dir/>
          <dgm:animLvl val="lvl"/>
          <dgm:resizeHandles/>
        </dgm:presLayoutVars>
      </dgm:prSet>
      <dgm:spPr/>
    </dgm:pt>
    <dgm:pt modelId="{99E47A20-679C-F245-A2F5-C905C8182DE7}" type="pres">
      <dgm:prSet presAssocID="{65F2629C-66EA-244F-A308-CE1872718245}" presName="linNode" presStyleCnt="0"/>
      <dgm:spPr/>
    </dgm:pt>
    <dgm:pt modelId="{9072067D-036A-044A-9E9F-4336CB452896}" type="pres">
      <dgm:prSet presAssocID="{65F2629C-66EA-244F-A308-CE1872718245}" presName="parentShp" presStyleLbl="node1" presStyleIdx="0" presStyleCnt="2">
        <dgm:presLayoutVars>
          <dgm:bulletEnabled val="1"/>
        </dgm:presLayoutVars>
      </dgm:prSet>
      <dgm:spPr/>
    </dgm:pt>
    <dgm:pt modelId="{8B76B6B2-7BD6-C44B-A58F-ACC20EA6A757}" type="pres">
      <dgm:prSet presAssocID="{65F2629C-66EA-244F-A308-CE1872718245}" presName="childShp" presStyleLbl="bgAccFollowNode1" presStyleIdx="0" presStyleCnt="2">
        <dgm:presLayoutVars>
          <dgm:bulletEnabled val="1"/>
        </dgm:presLayoutVars>
      </dgm:prSet>
      <dgm:spPr/>
    </dgm:pt>
    <dgm:pt modelId="{66E066EA-FF81-B74F-B25E-8E5E0DF830D9}" type="pres">
      <dgm:prSet presAssocID="{41B1A71C-D6D5-AD49-B435-7A5088237CA5}" presName="spacing" presStyleCnt="0"/>
      <dgm:spPr/>
    </dgm:pt>
    <dgm:pt modelId="{CC5DF3BC-B260-DD48-ABB4-673103924615}" type="pres">
      <dgm:prSet presAssocID="{E22845B1-7173-F24F-8757-FC137F37CA5B}" presName="linNode" presStyleCnt="0"/>
      <dgm:spPr/>
    </dgm:pt>
    <dgm:pt modelId="{07C88C4E-A427-6D43-B946-199270DB725C}" type="pres">
      <dgm:prSet presAssocID="{E22845B1-7173-F24F-8757-FC137F37CA5B}" presName="parentShp" presStyleLbl="node1" presStyleIdx="1" presStyleCnt="2">
        <dgm:presLayoutVars>
          <dgm:bulletEnabled val="1"/>
        </dgm:presLayoutVars>
      </dgm:prSet>
      <dgm:spPr/>
    </dgm:pt>
    <dgm:pt modelId="{AB7F4DE9-EBD4-FB47-AA72-6280AF16539B}" type="pres">
      <dgm:prSet presAssocID="{E22845B1-7173-F24F-8757-FC137F37CA5B}" presName="childShp" presStyleLbl="bgAccFollowNode1" presStyleIdx="1" presStyleCnt="2">
        <dgm:presLayoutVars>
          <dgm:bulletEnabled val="1"/>
        </dgm:presLayoutVars>
      </dgm:prSet>
      <dgm:spPr/>
    </dgm:pt>
  </dgm:ptLst>
  <dgm:cxnLst>
    <dgm:cxn modelId="{4B233001-5F63-AA43-BA24-12F71D4860DB}" type="presOf" srcId="{195E3C2E-0E3C-0542-9DC8-20C18BA5568B}" destId="{8B76B6B2-7BD6-C44B-A58F-ACC20EA6A757}" srcOrd="0" destOrd="0" presId="urn:microsoft.com/office/officeart/2005/8/layout/vList6"/>
    <dgm:cxn modelId="{3C9C6609-D2A9-C047-8D24-7E1097643854}" srcId="{942EEBAF-2E11-CF44-A6F1-B1E0AC4B5815}" destId="{65F2629C-66EA-244F-A308-CE1872718245}" srcOrd="0" destOrd="0" parTransId="{3990194E-F48C-6C43-9CC6-91A76F82F535}" sibTransId="{41B1A71C-D6D5-AD49-B435-7A5088237CA5}"/>
    <dgm:cxn modelId="{C4509013-A356-D741-8A0E-A6910E2D30A7}" srcId="{942EEBAF-2E11-CF44-A6F1-B1E0AC4B5815}" destId="{E22845B1-7173-F24F-8757-FC137F37CA5B}" srcOrd="1" destOrd="0" parTransId="{E6865AC7-0414-344B-9269-3C984B2E72CF}" sibTransId="{6A50538D-F1EB-C44A-A7FA-ED8AC90E9B65}"/>
    <dgm:cxn modelId="{2F25BE19-2FB1-9042-B69B-4D1251DC2F14}" type="presOf" srcId="{942EEBAF-2E11-CF44-A6F1-B1E0AC4B5815}" destId="{643C2EBF-88EB-E442-BBE1-3EDB7568EAF7}" srcOrd="0" destOrd="0" presId="urn:microsoft.com/office/officeart/2005/8/layout/vList6"/>
    <dgm:cxn modelId="{D06A3C29-CC8E-A941-94FD-520EB63F6254}" srcId="{E22845B1-7173-F24F-8757-FC137F37CA5B}" destId="{D689B85C-641D-884E-B808-1E253C220D6D}" srcOrd="2" destOrd="0" parTransId="{61B905FA-A628-E44F-9A36-9ECD95CC692B}" sibTransId="{B73D56EB-2C79-FE4D-922E-4292EC33D066}"/>
    <dgm:cxn modelId="{916A5D5E-BF14-854B-9002-E06044C2BA6F}" srcId="{E22845B1-7173-F24F-8757-FC137F37CA5B}" destId="{F76C8A9D-7610-C841-AEF6-F4B257B2DE14}" srcOrd="1" destOrd="0" parTransId="{BF432E82-34B4-A04D-95E4-81C436F56918}" sibTransId="{CBEFC2FE-E692-184C-BBEE-A0FA88993C54}"/>
    <dgm:cxn modelId="{BA24FA5F-B951-FF46-B67E-CB721A837682}" type="presOf" srcId="{F76C8A9D-7610-C841-AEF6-F4B257B2DE14}" destId="{AB7F4DE9-EBD4-FB47-AA72-6280AF16539B}" srcOrd="0" destOrd="1" presId="urn:microsoft.com/office/officeart/2005/8/layout/vList6"/>
    <dgm:cxn modelId="{7991C454-6BDD-714E-AC9A-D410F7C92862}" type="presOf" srcId="{F9584B8E-72B6-3143-A5CB-97624932840F}" destId="{8B76B6B2-7BD6-C44B-A58F-ACC20EA6A757}" srcOrd="0" destOrd="1" presId="urn:microsoft.com/office/officeart/2005/8/layout/vList6"/>
    <dgm:cxn modelId="{A3EF3176-B5A6-B048-BCFF-B2FB1C7E827A}" srcId="{65F2629C-66EA-244F-A308-CE1872718245}" destId="{F9584B8E-72B6-3143-A5CB-97624932840F}" srcOrd="1" destOrd="0" parTransId="{74BCC6CF-0D0B-6F45-9023-FDA1E37D0EB1}" sibTransId="{74F67984-5316-454C-8DC8-D554A94744D0}"/>
    <dgm:cxn modelId="{90111386-AB14-4443-8B5A-8B0DB58A2443}" type="presOf" srcId="{5F98A560-54BD-0743-97E1-C7F1C403C1A4}" destId="{8B76B6B2-7BD6-C44B-A58F-ACC20EA6A757}" srcOrd="0" destOrd="2" presId="urn:microsoft.com/office/officeart/2005/8/layout/vList6"/>
    <dgm:cxn modelId="{40470F8D-647E-FA41-825A-DD3F10DE9FBE}" srcId="{E22845B1-7173-F24F-8757-FC137F37CA5B}" destId="{A449EBD7-CF43-DE46-831F-9BF4E311E08C}" srcOrd="0" destOrd="0" parTransId="{FD0329E0-C8B5-DC4C-916A-4CBF68FBFF69}" sibTransId="{ECC44C28-6087-8D4F-A723-70E98CFFB201}"/>
    <dgm:cxn modelId="{22969799-44DE-5544-816C-ABFBDD3CD452}" type="presOf" srcId="{65F2629C-66EA-244F-A308-CE1872718245}" destId="{9072067D-036A-044A-9E9F-4336CB452896}" srcOrd="0" destOrd="0" presId="urn:microsoft.com/office/officeart/2005/8/layout/vList6"/>
    <dgm:cxn modelId="{5156B0B9-C8D8-A541-9673-DF133667DFD2}" type="presOf" srcId="{E22845B1-7173-F24F-8757-FC137F37CA5B}" destId="{07C88C4E-A427-6D43-B946-199270DB725C}" srcOrd="0" destOrd="0" presId="urn:microsoft.com/office/officeart/2005/8/layout/vList6"/>
    <dgm:cxn modelId="{6D77A5CE-0DF8-DA42-9FAC-7F4FD7408759}" type="presOf" srcId="{D689B85C-641D-884E-B808-1E253C220D6D}" destId="{AB7F4DE9-EBD4-FB47-AA72-6280AF16539B}" srcOrd="0" destOrd="2" presId="urn:microsoft.com/office/officeart/2005/8/layout/vList6"/>
    <dgm:cxn modelId="{180660D8-3891-FB49-983F-D2A8BFED52C9}" type="presOf" srcId="{A449EBD7-CF43-DE46-831F-9BF4E311E08C}" destId="{AB7F4DE9-EBD4-FB47-AA72-6280AF16539B}" srcOrd="0" destOrd="0" presId="urn:microsoft.com/office/officeart/2005/8/layout/vList6"/>
    <dgm:cxn modelId="{96E300DD-D6BC-2647-9457-ECB103F2AC35}" srcId="{65F2629C-66EA-244F-A308-CE1872718245}" destId="{5F98A560-54BD-0743-97E1-C7F1C403C1A4}" srcOrd="2" destOrd="0" parTransId="{20207636-5BE6-8648-A908-07FD9D13F079}" sibTransId="{9E02D2AD-E010-1F48-9651-4F322E7114A8}"/>
    <dgm:cxn modelId="{7EC065FC-41EA-3F45-8140-220FA346E65E}" srcId="{65F2629C-66EA-244F-A308-CE1872718245}" destId="{195E3C2E-0E3C-0542-9DC8-20C18BA5568B}" srcOrd="0" destOrd="0" parTransId="{8388EC0A-DE94-8A4E-8FE3-F7485766A080}" sibTransId="{0AB28A2A-76D1-8B4F-AD54-9A4DF90B1F41}"/>
    <dgm:cxn modelId="{F1912E4D-21B5-7546-9380-ED18FB124EDD}" type="presParOf" srcId="{643C2EBF-88EB-E442-BBE1-3EDB7568EAF7}" destId="{99E47A20-679C-F245-A2F5-C905C8182DE7}" srcOrd="0" destOrd="0" presId="urn:microsoft.com/office/officeart/2005/8/layout/vList6"/>
    <dgm:cxn modelId="{71206C43-EB14-9444-99E0-078FFA028DD3}" type="presParOf" srcId="{99E47A20-679C-F245-A2F5-C905C8182DE7}" destId="{9072067D-036A-044A-9E9F-4336CB452896}" srcOrd="0" destOrd="0" presId="urn:microsoft.com/office/officeart/2005/8/layout/vList6"/>
    <dgm:cxn modelId="{847A0C06-0020-5045-88FE-85FA6E620A69}" type="presParOf" srcId="{99E47A20-679C-F245-A2F5-C905C8182DE7}" destId="{8B76B6B2-7BD6-C44B-A58F-ACC20EA6A757}" srcOrd="1" destOrd="0" presId="urn:microsoft.com/office/officeart/2005/8/layout/vList6"/>
    <dgm:cxn modelId="{FD922127-C22E-6943-9D16-F3AD53FD0647}" type="presParOf" srcId="{643C2EBF-88EB-E442-BBE1-3EDB7568EAF7}" destId="{66E066EA-FF81-B74F-B25E-8E5E0DF830D9}" srcOrd="1" destOrd="0" presId="urn:microsoft.com/office/officeart/2005/8/layout/vList6"/>
    <dgm:cxn modelId="{A2D8F093-E961-E946-BF11-7530D20572E1}" type="presParOf" srcId="{643C2EBF-88EB-E442-BBE1-3EDB7568EAF7}" destId="{CC5DF3BC-B260-DD48-ABB4-673103924615}" srcOrd="2" destOrd="0" presId="urn:microsoft.com/office/officeart/2005/8/layout/vList6"/>
    <dgm:cxn modelId="{65B98FB0-3B35-3A4C-A6BA-1BA914F4B6AE}" type="presParOf" srcId="{CC5DF3BC-B260-DD48-ABB4-673103924615}" destId="{07C88C4E-A427-6D43-B946-199270DB725C}" srcOrd="0" destOrd="0" presId="urn:microsoft.com/office/officeart/2005/8/layout/vList6"/>
    <dgm:cxn modelId="{7D591202-7628-C041-B390-1094185DD144}" type="presParOf" srcId="{CC5DF3BC-B260-DD48-ABB4-673103924615}" destId="{AB7F4DE9-EBD4-FB47-AA72-6280AF16539B}" srcOrd="1" destOrd="0" presId="urn:microsoft.com/office/officeart/2005/8/layout/vList6"/>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88BEAC2-03E9-3546-AECE-953D5C64F076}" type="doc">
      <dgm:prSet loTypeId="urn:microsoft.com/office/officeart/2009/3/layout/IncreasingArrowsProcess" loCatId="" qsTypeId="urn:microsoft.com/office/officeart/2005/8/quickstyle/simple1" qsCatId="simple" csTypeId="urn:microsoft.com/office/officeart/2005/8/colors/accent1_2" csCatId="accent1" phldr="1"/>
      <dgm:spPr/>
      <dgm:t>
        <a:bodyPr/>
        <a:lstStyle/>
        <a:p>
          <a:endParaRPr lang="en-US"/>
        </a:p>
      </dgm:t>
    </dgm:pt>
    <dgm:pt modelId="{DD02CA0B-2555-4143-9DDA-CF1198E8C36C}">
      <dgm:prSet phldrT="[Text]" custT="1"/>
      <dgm:spPr>
        <a:solidFill>
          <a:srgbClr val="00B0F0"/>
        </a:solidFill>
      </dgm:spPr>
      <dgm:t>
        <a:bodyPr/>
        <a:lstStyle/>
        <a:p>
          <a:pPr algn="ctr"/>
          <a:r>
            <a:rPr lang="en-US" sz="4000" b="1" dirty="0"/>
            <a:t>Center for Student Success</a:t>
          </a:r>
        </a:p>
      </dgm:t>
    </dgm:pt>
    <dgm:pt modelId="{AD5D251F-117F-3F4C-AE3B-E4FD5980FAB8}" type="parTrans" cxnId="{D93FEDF5-DF3C-4E43-BE33-FAFCDB812B9B}">
      <dgm:prSet/>
      <dgm:spPr/>
      <dgm:t>
        <a:bodyPr/>
        <a:lstStyle/>
        <a:p>
          <a:endParaRPr lang="en-US"/>
        </a:p>
      </dgm:t>
    </dgm:pt>
    <dgm:pt modelId="{4214DCE1-7A67-4644-9117-F2857684C68D}" type="sibTrans" cxnId="{D93FEDF5-DF3C-4E43-BE33-FAFCDB812B9B}">
      <dgm:prSet/>
      <dgm:spPr/>
      <dgm:t>
        <a:bodyPr/>
        <a:lstStyle/>
        <a:p>
          <a:endParaRPr lang="en-US"/>
        </a:p>
      </dgm:t>
    </dgm:pt>
    <dgm:pt modelId="{823BE726-C3EA-424C-8E53-2F024B5C0181}">
      <dgm:prSet phldrT="[Text]"/>
      <dgm:spPr>
        <a:solidFill>
          <a:srgbClr val="00B050"/>
        </a:solidFill>
      </dgm:spPr>
      <dgm:t>
        <a:bodyPr/>
        <a:lstStyle/>
        <a:p>
          <a:pPr algn="ctr"/>
          <a:r>
            <a:rPr lang="en-US" b="1" dirty="0"/>
            <a:t>Internships, Co-ops, Clinicals</a:t>
          </a:r>
        </a:p>
      </dgm:t>
    </dgm:pt>
    <dgm:pt modelId="{27332D9D-66CB-DF43-9737-23E4B74ED88B}" type="parTrans" cxnId="{E1E9C302-18B2-E74E-A7F6-2905C38A9745}">
      <dgm:prSet/>
      <dgm:spPr/>
      <dgm:t>
        <a:bodyPr/>
        <a:lstStyle/>
        <a:p>
          <a:endParaRPr lang="en-US"/>
        </a:p>
      </dgm:t>
    </dgm:pt>
    <dgm:pt modelId="{EBDBD940-7DED-B94C-BC63-B9EEC6E351BC}" type="sibTrans" cxnId="{E1E9C302-18B2-E74E-A7F6-2905C38A9745}">
      <dgm:prSet/>
      <dgm:spPr/>
      <dgm:t>
        <a:bodyPr/>
        <a:lstStyle/>
        <a:p>
          <a:endParaRPr lang="en-US"/>
        </a:p>
      </dgm:t>
    </dgm:pt>
    <dgm:pt modelId="{6822BB38-9B89-B74E-AF28-BFCB142AD4E7}">
      <dgm:prSet phldrT="[Text]" custT="1"/>
      <dgm:spPr>
        <a:solidFill>
          <a:srgbClr val="00B050"/>
        </a:solidFill>
      </dgm:spPr>
      <dgm:t>
        <a:bodyPr/>
        <a:lstStyle/>
        <a:p>
          <a:pPr algn="ctr"/>
          <a:r>
            <a:rPr lang="en-US" sz="3200" b="1" dirty="0"/>
            <a:t>Student One Stop</a:t>
          </a:r>
        </a:p>
      </dgm:t>
    </dgm:pt>
    <dgm:pt modelId="{70016255-5EB2-0D4F-8CD2-B22A3F716B4A}" type="parTrans" cxnId="{2F15958A-BC8D-1E45-B4D9-916A7ED50509}">
      <dgm:prSet/>
      <dgm:spPr/>
      <dgm:t>
        <a:bodyPr/>
        <a:lstStyle/>
        <a:p>
          <a:endParaRPr lang="en-US"/>
        </a:p>
      </dgm:t>
    </dgm:pt>
    <dgm:pt modelId="{72178517-88C1-5048-954A-9129AC5308D9}" type="sibTrans" cxnId="{2F15958A-BC8D-1E45-B4D9-916A7ED50509}">
      <dgm:prSet/>
      <dgm:spPr/>
      <dgm:t>
        <a:bodyPr/>
        <a:lstStyle/>
        <a:p>
          <a:endParaRPr lang="en-US"/>
        </a:p>
      </dgm:t>
    </dgm:pt>
    <dgm:pt modelId="{29D32AEC-1A86-6846-B938-F9CCEC2FB939}">
      <dgm:prSet phldrT="[Text]"/>
      <dgm:spPr>
        <a:solidFill>
          <a:srgbClr val="00B050"/>
        </a:solidFill>
      </dgm:spPr>
      <dgm:t>
        <a:bodyPr/>
        <a:lstStyle/>
        <a:p>
          <a:pPr algn="ctr"/>
          <a:r>
            <a:rPr lang="en-US" b="1" dirty="0"/>
            <a:t>Transfer Advising</a:t>
          </a:r>
        </a:p>
      </dgm:t>
    </dgm:pt>
    <dgm:pt modelId="{E7C2B7BD-9807-F84D-B767-64A6129894FB}" type="parTrans" cxnId="{C13AA2AC-CB8C-9D46-98F1-7FA26F5FCE52}">
      <dgm:prSet/>
      <dgm:spPr/>
      <dgm:t>
        <a:bodyPr/>
        <a:lstStyle/>
        <a:p>
          <a:endParaRPr lang="en-US"/>
        </a:p>
      </dgm:t>
    </dgm:pt>
    <dgm:pt modelId="{28BAF802-084C-DA4F-8484-40D713FCEDE0}" type="sibTrans" cxnId="{C13AA2AC-CB8C-9D46-98F1-7FA26F5FCE52}">
      <dgm:prSet/>
      <dgm:spPr/>
      <dgm:t>
        <a:bodyPr/>
        <a:lstStyle/>
        <a:p>
          <a:endParaRPr lang="en-US"/>
        </a:p>
      </dgm:t>
    </dgm:pt>
    <dgm:pt modelId="{98856F73-8463-BE45-BE29-BE265019917A}" type="pres">
      <dgm:prSet presAssocID="{C88BEAC2-03E9-3546-AECE-953D5C64F076}" presName="Name0" presStyleCnt="0">
        <dgm:presLayoutVars>
          <dgm:chMax val="5"/>
          <dgm:chPref val="5"/>
          <dgm:dir/>
          <dgm:animLvl val="lvl"/>
        </dgm:presLayoutVars>
      </dgm:prSet>
      <dgm:spPr/>
    </dgm:pt>
    <dgm:pt modelId="{5A1F1397-7226-D14B-85A3-CD3DA0702433}" type="pres">
      <dgm:prSet presAssocID="{DD02CA0B-2555-4143-9DDA-CF1198E8C36C}" presName="parentText1" presStyleLbl="node1" presStyleIdx="0" presStyleCnt="4" custScaleX="90530" custLinFactNeighborX="-2408" custLinFactNeighborY="8276">
        <dgm:presLayoutVars>
          <dgm:chMax/>
          <dgm:chPref val="3"/>
          <dgm:bulletEnabled val="1"/>
        </dgm:presLayoutVars>
      </dgm:prSet>
      <dgm:spPr/>
    </dgm:pt>
    <dgm:pt modelId="{A6378910-00C6-2E4C-B7A8-28C2B007E165}" type="pres">
      <dgm:prSet presAssocID="{823BE726-C3EA-424C-8E53-2F024B5C0181}" presName="parentText2" presStyleLbl="node1" presStyleIdx="1" presStyleCnt="4" custScaleX="59878" custScaleY="88271" custLinFactNeighborX="12447" custLinFactNeighborY="32802">
        <dgm:presLayoutVars>
          <dgm:chMax/>
          <dgm:chPref val="3"/>
          <dgm:bulletEnabled val="1"/>
        </dgm:presLayoutVars>
      </dgm:prSet>
      <dgm:spPr/>
    </dgm:pt>
    <dgm:pt modelId="{4A2B9A9A-EC87-9547-B9E3-041EBA6DCF51}" type="pres">
      <dgm:prSet presAssocID="{6822BB38-9B89-B74E-AF28-BFCB142AD4E7}" presName="parentText3" presStyleLbl="node1" presStyleIdx="2" presStyleCnt="4" custScaleX="102128" custScaleY="82920" custLinFactX="-58266" custLinFactY="-23457" custLinFactNeighborX="-100000" custLinFactNeighborY="-100000">
        <dgm:presLayoutVars>
          <dgm:chMax/>
          <dgm:chPref val="3"/>
          <dgm:bulletEnabled val="1"/>
        </dgm:presLayoutVars>
      </dgm:prSet>
      <dgm:spPr/>
    </dgm:pt>
    <dgm:pt modelId="{3A8E545A-A022-544D-8C42-AB67D2378B62}" type="pres">
      <dgm:prSet presAssocID="{29D32AEC-1A86-6846-B938-F9CCEC2FB939}" presName="parentText4" presStyleLbl="node1" presStyleIdx="3" presStyleCnt="4" custScaleX="106743" custScaleY="88271" custLinFactNeighborX="-22038" custLinFactNeighborY="34941">
        <dgm:presLayoutVars>
          <dgm:chMax/>
          <dgm:chPref val="3"/>
          <dgm:bulletEnabled val="1"/>
        </dgm:presLayoutVars>
      </dgm:prSet>
      <dgm:spPr/>
    </dgm:pt>
  </dgm:ptLst>
  <dgm:cxnLst>
    <dgm:cxn modelId="{E1E9C302-18B2-E74E-A7F6-2905C38A9745}" srcId="{C88BEAC2-03E9-3546-AECE-953D5C64F076}" destId="{823BE726-C3EA-424C-8E53-2F024B5C0181}" srcOrd="1" destOrd="0" parTransId="{27332D9D-66CB-DF43-9737-23E4B74ED88B}" sibTransId="{EBDBD940-7DED-B94C-BC63-B9EEC6E351BC}"/>
    <dgm:cxn modelId="{A0F35D41-34E9-6C4B-BF57-0937B1ACDD1F}" type="presOf" srcId="{6822BB38-9B89-B74E-AF28-BFCB142AD4E7}" destId="{4A2B9A9A-EC87-9547-B9E3-041EBA6DCF51}" srcOrd="0" destOrd="0" presId="urn:microsoft.com/office/officeart/2009/3/layout/IncreasingArrowsProcess"/>
    <dgm:cxn modelId="{735E6A74-D27D-8B49-AC1D-ACDBC4035C98}" type="presOf" srcId="{29D32AEC-1A86-6846-B938-F9CCEC2FB939}" destId="{3A8E545A-A022-544D-8C42-AB67D2378B62}" srcOrd="0" destOrd="0" presId="urn:microsoft.com/office/officeart/2009/3/layout/IncreasingArrowsProcess"/>
    <dgm:cxn modelId="{5C9EAD75-3D1C-D14E-8161-48C846000A61}" type="presOf" srcId="{C88BEAC2-03E9-3546-AECE-953D5C64F076}" destId="{98856F73-8463-BE45-BE29-BE265019917A}" srcOrd="0" destOrd="0" presId="urn:microsoft.com/office/officeart/2009/3/layout/IncreasingArrowsProcess"/>
    <dgm:cxn modelId="{2F15958A-BC8D-1E45-B4D9-916A7ED50509}" srcId="{C88BEAC2-03E9-3546-AECE-953D5C64F076}" destId="{6822BB38-9B89-B74E-AF28-BFCB142AD4E7}" srcOrd="2" destOrd="0" parTransId="{70016255-5EB2-0D4F-8CD2-B22A3F716B4A}" sibTransId="{72178517-88C1-5048-954A-9129AC5308D9}"/>
    <dgm:cxn modelId="{3E814D98-7A29-6B4E-BA26-DF22DC130B7A}" type="presOf" srcId="{DD02CA0B-2555-4143-9DDA-CF1198E8C36C}" destId="{5A1F1397-7226-D14B-85A3-CD3DA0702433}" srcOrd="0" destOrd="0" presId="urn:microsoft.com/office/officeart/2009/3/layout/IncreasingArrowsProcess"/>
    <dgm:cxn modelId="{C13AA2AC-CB8C-9D46-98F1-7FA26F5FCE52}" srcId="{C88BEAC2-03E9-3546-AECE-953D5C64F076}" destId="{29D32AEC-1A86-6846-B938-F9CCEC2FB939}" srcOrd="3" destOrd="0" parTransId="{E7C2B7BD-9807-F84D-B767-64A6129894FB}" sibTransId="{28BAF802-084C-DA4F-8484-40D713FCEDE0}"/>
    <dgm:cxn modelId="{ACDBA2E4-A384-1E47-9A80-FE5A2A2B7A6C}" type="presOf" srcId="{823BE726-C3EA-424C-8E53-2F024B5C0181}" destId="{A6378910-00C6-2E4C-B7A8-28C2B007E165}" srcOrd="0" destOrd="0" presId="urn:microsoft.com/office/officeart/2009/3/layout/IncreasingArrowsProcess"/>
    <dgm:cxn modelId="{D93FEDF5-DF3C-4E43-BE33-FAFCDB812B9B}" srcId="{C88BEAC2-03E9-3546-AECE-953D5C64F076}" destId="{DD02CA0B-2555-4143-9DDA-CF1198E8C36C}" srcOrd="0" destOrd="0" parTransId="{AD5D251F-117F-3F4C-AE3B-E4FD5980FAB8}" sibTransId="{4214DCE1-7A67-4644-9117-F2857684C68D}"/>
    <dgm:cxn modelId="{0F9F00D3-9869-0845-9528-D84D112D3B9D}" type="presParOf" srcId="{98856F73-8463-BE45-BE29-BE265019917A}" destId="{5A1F1397-7226-D14B-85A3-CD3DA0702433}" srcOrd="0" destOrd="0" presId="urn:microsoft.com/office/officeart/2009/3/layout/IncreasingArrowsProcess"/>
    <dgm:cxn modelId="{6AC98AFC-B0B5-AF46-8FED-9C6CA9F9F8D4}" type="presParOf" srcId="{98856F73-8463-BE45-BE29-BE265019917A}" destId="{A6378910-00C6-2E4C-B7A8-28C2B007E165}" srcOrd="1" destOrd="0" presId="urn:microsoft.com/office/officeart/2009/3/layout/IncreasingArrowsProcess"/>
    <dgm:cxn modelId="{3D18170B-0D17-1147-949C-144BA5D8FD34}" type="presParOf" srcId="{98856F73-8463-BE45-BE29-BE265019917A}" destId="{4A2B9A9A-EC87-9547-B9E3-041EBA6DCF51}" srcOrd="2" destOrd="0" presId="urn:microsoft.com/office/officeart/2009/3/layout/IncreasingArrowsProcess"/>
    <dgm:cxn modelId="{75946D59-AC75-3442-9AE6-61BAE9865CB9}" type="presParOf" srcId="{98856F73-8463-BE45-BE29-BE265019917A}" destId="{3A8E545A-A022-544D-8C42-AB67D2378B62}" srcOrd="3" destOrd="0" presId="urn:microsoft.com/office/officeart/2009/3/layout/IncreasingArrowsProcess"/>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76B6B2-7BD6-C44B-A58F-ACC20EA6A757}">
      <dsp:nvSpPr>
        <dsp:cNvPr id="0" name=""/>
        <dsp:cNvSpPr/>
      </dsp:nvSpPr>
      <dsp:spPr>
        <a:xfrm>
          <a:off x="3903445" y="296"/>
          <a:ext cx="5855168" cy="1156125"/>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n-US" sz="1800" kern="1200" dirty="0"/>
            <a:t>Career Exploration</a:t>
          </a:r>
        </a:p>
        <a:p>
          <a:pPr marL="171450" lvl="1" indent="-171450" algn="l" defTabSz="800100">
            <a:lnSpc>
              <a:spcPct val="90000"/>
            </a:lnSpc>
            <a:spcBef>
              <a:spcPct val="0"/>
            </a:spcBef>
            <a:spcAft>
              <a:spcPct val="15000"/>
            </a:spcAft>
            <a:buChar char="•"/>
          </a:pPr>
          <a:r>
            <a:rPr lang="en-US" sz="1800" kern="1200" dirty="0"/>
            <a:t>Academic-Career Plan</a:t>
          </a:r>
        </a:p>
        <a:p>
          <a:pPr marL="171450" lvl="1" indent="-171450" algn="l" defTabSz="800100">
            <a:lnSpc>
              <a:spcPct val="90000"/>
            </a:lnSpc>
            <a:spcBef>
              <a:spcPct val="0"/>
            </a:spcBef>
            <a:spcAft>
              <a:spcPct val="15000"/>
            </a:spcAft>
            <a:buChar char="•"/>
          </a:pPr>
          <a:r>
            <a:rPr lang="en-US" sz="1800" kern="1200" dirty="0"/>
            <a:t>Financial Plan</a:t>
          </a:r>
        </a:p>
      </dsp:txBody>
      <dsp:txXfrm>
        <a:off x="3903445" y="144812"/>
        <a:ext cx="5421621" cy="867093"/>
      </dsp:txXfrm>
    </dsp:sp>
    <dsp:sp modelId="{9072067D-036A-044A-9E9F-4336CB452896}">
      <dsp:nvSpPr>
        <dsp:cNvPr id="0" name=""/>
        <dsp:cNvSpPr/>
      </dsp:nvSpPr>
      <dsp:spPr>
        <a:xfrm>
          <a:off x="0" y="296"/>
          <a:ext cx="3903445" cy="115612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104775" rIns="209550" bIns="104775" numCol="1" spcCol="1270" anchor="ctr" anchorCtr="0">
          <a:noAutofit/>
        </a:bodyPr>
        <a:lstStyle/>
        <a:p>
          <a:pPr marL="0" lvl="0" indent="0" algn="ctr" defTabSz="2444750">
            <a:lnSpc>
              <a:spcPct val="90000"/>
            </a:lnSpc>
            <a:spcBef>
              <a:spcPct val="0"/>
            </a:spcBef>
            <a:spcAft>
              <a:spcPct val="35000"/>
            </a:spcAft>
            <a:buNone/>
          </a:pPr>
          <a:r>
            <a:rPr lang="en-US" sz="5500" kern="1200" dirty="0"/>
            <a:t>Connection</a:t>
          </a:r>
        </a:p>
      </dsp:txBody>
      <dsp:txXfrm>
        <a:off x="56437" y="56733"/>
        <a:ext cx="3790571" cy="1043251"/>
      </dsp:txXfrm>
    </dsp:sp>
    <dsp:sp modelId="{AB7F4DE9-EBD4-FB47-AA72-6280AF16539B}">
      <dsp:nvSpPr>
        <dsp:cNvPr id="0" name=""/>
        <dsp:cNvSpPr/>
      </dsp:nvSpPr>
      <dsp:spPr>
        <a:xfrm>
          <a:off x="3903445" y="1272034"/>
          <a:ext cx="5855168" cy="1156125"/>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n-US" sz="1800" kern="1200" dirty="0"/>
            <a:t>Redesign Orientation</a:t>
          </a:r>
        </a:p>
        <a:p>
          <a:pPr marL="171450" lvl="1" indent="-171450" algn="l" defTabSz="800100">
            <a:lnSpc>
              <a:spcPct val="90000"/>
            </a:lnSpc>
            <a:spcBef>
              <a:spcPct val="0"/>
            </a:spcBef>
            <a:spcAft>
              <a:spcPct val="15000"/>
            </a:spcAft>
            <a:buChar char="•"/>
          </a:pPr>
          <a:r>
            <a:rPr lang="en-US" sz="1800" kern="1200" dirty="0"/>
            <a:t>Personal Connections</a:t>
          </a:r>
        </a:p>
        <a:p>
          <a:pPr marL="171450" lvl="1" indent="-171450" algn="l" defTabSz="800100">
            <a:lnSpc>
              <a:spcPct val="90000"/>
            </a:lnSpc>
            <a:spcBef>
              <a:spcPct val="0"/>
            </a:spcBef>
            <a:spcAft>
              <a:spcPct val="15000"/>
            </a:spcAft>
            <a:buChar char="•"/>
          </a:pPr>
          <a:r>
            <a:rPr lang="en-US" sz="1800" kern="1200" dirty="0"/>
            <a:t>Proactive Communications</a:t>
          </a:r>
        </a:p>
      </dsp:txBody>
      <dsp:txXfrm>
        <a:off x="3903445" y="1416550"/>
        <a:ext cx="5421621" cy="867093"/>
      </dsp:txXfrm>
    </dsp:sp>
    <dsp:sp modelId="{07C88C4E-A427-6D43-B946-199270DB725C}">
      <dsp:nvSpPr>
        <dsp:cNvPr id="0" name=""/>
        <dsp:cNvSpPr/>
      </dsp:nvSpPr>
      <dsp:spPr>
        <a:xfrm>
          <a:off x="0" y="1272034"/>
          <a:ext cx="3903445" cy="115612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104775" rIns="209550" bIns="104775" numCol="1" spcCol="1270" anchor="ctr" anchorCtr="0">
          <a:noAutofit/>
        </a:bodyPr>
        <a:lstStyle/>
        <a:p>
          <a:pPr marL="0" lvl="0" indent="0" algn="ctr" defTabSz="2444750">
            <a:lnSpc>
              <a:spcPct val="90000"/>
            </a:lnSpc>
            <a:spcBef>
              <a:spcPct val="0"/>
            </a:spcBef>
            <a:spcAft>
              <a:spcPct val="35000"/>
            </a:spcAft>
            <a:buNone/>
          </a:pPr>
          <a:r>
            <a:rPr lang="en-US" sz="5500" kern="1200" dirty="0"/>
            <a:t>Entry</a:t>
          </a:r>
        </a:p>
      </dsp:txBody>
      <dsp:txXfrm>
        <a:off x="56437" y="1328471"/>
        <a:ext cx="3790571" cy="10432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76B6B2-7BD6-C44B-A58F-ACC20EA6A757}">
      <dsp:nvSpPr>
        <dsp:cNvPr id="0" name=""/>
        <dsp:cNvSpPr/>
      </dsp:nvSpPr>
      <dsp:spPr>
        <a:xfrm>
          <a:off x="3903445" y="296"/>
          <a:ext cx="5855168" cy="1156126"/>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n-US" sz="1800" kern="1200" dirty="0"/>
            <a:t>Monitor Students’ Progress; Use Alert Systems</a:t>
          </a:r>
        </a:p>
        <a:p>
          <a:pPr marL="171450" lvl="1" indent="-171450" algn="l" defTabSz="800100">
            <a:lnSpc>
              <a:spcPct val="90000"/>
            </a:lnSpc>
            <a:spcBef>
              <a:spcPct val="0"/>
            </a:spcBef>
            <a:spcAft>
              <a:spcPct val="15000"/>
            </a:spcAft>
            <a:buChar char="•"/>
          </a:pPr>
          <a:r>
            <a:rPr lang="en-US" sz="1800" kern="1200" dirty="0"/>
            <a:t>Advisors Understand Support Systems</a:t>
          </a:r>
        </a:p>
        <a:p>
          <a:pPr marL="171450" lvl="1" indent="-171450" algn="l" defTabSz="800100">
            <a:lnSpc>
              <a:spcPct val="90000"/>
            </a:lnSpc>
            <a:spcBef>
              <a:spcPct val="0"/>
            </a:spcBef>
            <a:spcAft>
              <a:spcPct val="15000"/>
            </a:spcAft>
            <a:buChar char="•"/>
          </a:pPr>
          <a:r>
            <a:rPr lang="en-US" sz="1800" kern="1200" dirty="0"/>
            <a:t>Career-focused Conversations</a:t>
          </a:r>
        </a:p>
      </dsp:txBody>
      <dsp:txXfrm>
        <a:off x="3903445" y="144812"/>
        <a:ext cx="5421621" cy="867094"/>
      </dsp:txXfrm>
    </dsp:sp>
    <dsp:sp modelId="{9072067D-036A-044A-9E9F-4336CB452896}">
      <dsp:nvSpPr>
        <dsp:cNvPr id="0" name=""/>
        <dsp:cNvSpPr/>
      </dsp:nvSpPr>
      <dsp:spPr>
        <a:xfrm>
          <a:off x="0" y="296"/>
          <a:ext cx="3903445" cy="115612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102870" rIns="205740" bIns="102870" numCol="1" spcCol="1270" anchor="ctr" anchorCtr="0">
          <a:noAutofit/>
        </a:bodyPr>
        <a:lstStyle/>
        <a:p>
          <a:pPr marL="0" lvl="0" indent="0" algn="ctr" defTabSz="2400300">
            <a:lnSpc>
              <a:spcPct val="90000"/>
            </a:lnSpc>
            <a:spcBef>
              <a:spcPct val="0"/>
            </a:spcBef>
            <a:spcAft>
              <a:spcPct val="35000"/>
            </a:spcAft>
            <a:buNone/>
          </a:pPr>
          <a:r>
            <a:rPr lang="en-US" sz="5400" kern="1200" dirty="0"/>
            <a:t>Progress</a:t>
          </a:r>
        </a:p>
      </dsp:txBody>
      <dsp:txXfrm>
        <a:off x="56437" y="56733"/>
        <a:ext cx="3790571" cy="1043252"/>
      </dsp:txXfrm>
    </dsp:sp>
    <dsp:sp modelId="{AB7F4DE9-EBD4-FB47-AA72-6280AF16539B}">
      <dsp:nvSpPr>
        <dsp:cNvPr id="0" name=""/>
        <dsp:cNvSpPr/>
      </dsp:nvSpPr>
      <dsp:spPr>
        <a:xfrm>
          <a:off x="3903445" y="1272035"/>
          <a:ext cx="5855168" cy="1156126"/>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n-US" sz="1800" kern="1200" dirty="0"/>
            <a:t>Connections with Career and/or Transfer Services</a:t>
          </a:r>
        </a:p>
        <a:p>
          <a:pPr marL="171450" lvl="1" indent="-171450" algn="l" defTabSz="800100">
            <a:lnSpc>
              <a:spcPct val="90000"/>
            </a:lnSpc>
            <a:spcBef>
              <a:spcPct val="0"/>
            </a:spcBef>
            <a:spcAft>
              <a:spcPct val="15000"/>
            </a:spcAft>
            <a:buChar char="•"/>
          </a:pPr>
          <a:r>
            <a:rPr lang="en-US" sz="1800" kern="1200" dirty="0"/>
            <a:t>Set Expectation for Ongoing Relationships</a:t>
          </a:r>
        </a:p>
        <a:p>
          <a:pPr marL="171450" lvl="1" indent="-171450" algn="l" defTabSz="800100">
            <a:lnSpc>
              <a:spcPct val="90000"/>
            </a:lnSpc>
            <a:spcBef>
              <a:spcPct val="0"/>
            </a:spcBef>
            <a:spcAft>
              <a:spcPct val="15000"/>
            </a:spcAft>
            <a:buChar char="•"/>
          </a:pPr>
          <a:r>
            <a:rPr lang="en-US" sz="1800" kern="1200" dirty="0"/>
            <a:t>Mentorship Opportunities</a:t>
          </a:r>
        </a:p>
      </dsp:txBody>
      <dsp:txXfrm>
        <a:off x="3903445" y="1416551"/>
        <a:ext cx="5421621" cy="867094"/>
      </dsp:txXfrm>
    </dsp:sp>
    <dsp:sp modelId="{07C88C4E-A427-6D43-B946-199270DB725C}">
      <dsp:nvSpPr>
        <dsp:cNvPr id="0" name=""/>
        <dsp:cNvSpPr/>
      </dsp:nvSpPr>
      <dsp:spPr>
        <a:xfrm>
          <a:off x="0" y="1272035"/>
          <a:ext cx="3903445" cy="115612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102870" rIns="205740" bIns="102870" numCol="1" spcCol="1270" anchor="ctr" anchorCtr="0">
          <a:noAutofit/>
        </a:bodyPr>
        <a:lstStyle/>
        <a:p>
          <a:pPr marL="0" lvl="0" indent="0" algn="ctr" defTabSz="2400300">
            <a:lnSpc>
              <a:spcPct val="90000"/>
            </a:lnSpc>
            <a:spcBef>
              <a:spcPct val="0"/>
            </a:spcBef>
            <a:spcAft>
              <a:spcPct val="35000"/>
            </a:spcAft>
            <a:buNone/>
          </a:pPr>
          <a:r>
            <a:rPr lang="en-US" sz="5400" kern="1200" dirty="0"/>
            <a:t>Completion</a:t>
          </a:r>
        </a:p>
      </dsp:txBody>
      <dsp:txXfrm>
        <a:off x="56437" y="1328472"/>
        <a:ext cx="3790571" cy="10432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1F1397-7226-D14B-85A3-CD3DA0702433}">
      <dsp:nvSpPr>
        <dsp:cNvPr id="0" name=""/>
        <dsp:cNvSpPr/>
      </dsp:nvSpPr>
      <dsp:spPr>
        <a:xfrm>
          <a:off x="0" y="752907"/>
          <a:ext cx="10832997" cy="1742152"/>
        </a:xfrm>
        <a:prstGeom prst="rightArrow">
          <a:avLst>
            <a:gd name="adj1" fmla="val 50000"/>
            <a:gd name="adj2" fmla="val 50000"/>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254000" bIns="276567" numCol="1" spcCol="1270" anchor="ctr" anchorCtr="0">
          <a:noAutofit/>
        </a:bodyPr>
        <a:lstStyle/>
        <a:p>
          <a:pPr marL="0" lvl="0" indent="0" algn="ctr" defTabSz="1778000">
            <a:lnSpc>
              <a:spcPct val="90000"/>
            </a:lnSpc>
            <a:spcBef>
              <a:spcPct val="0"/>
            </a:spcBef>
            <a:spcAft>
              <a:spcPct val="35000"/>
            </a:spcAft>
            <a:buNone/>
          </a:pPr>
          <a:r>
            <a:rPr lang="en-US" sz="4000" b="1" kern="1200" dirty="0"/>
            <a:t>Center for Student Success</a:t>
          </a:r>
        </a:p>
      </dsp:txBody>
      <dsp:txXfrm>
        <a:off x="0" y="1188445"/>
        <a:ext cx="10397459" cy="871076"/>
      </dsp:txXfrm>
    </dsp:sp>
    <dsp:sp modelId="{A6378910-00C6-2E4C-B7A8-28C2B007E165}">
      <dsp:nvSpPr>
        <dsp:cNvPr id="0" name=""/>
        <dsp:cNvSpPr/>
      </dsp:nvSpPr>
      <dsp:spPr>
        <a:xfrm>
          <a:off x="5406010" y="1862725"/>
          <a:ext cx="5513558" cy="1537815"/>
        </a:xfrm>
        <a:prstGeom prst="rightArrow">
          <a:avLst>
            <a:gd name="adj1" fmla="val 50000"/>
            <a:gd name="adj2" fmla="val 50000"/>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254000" bIns="276567" numCol="1" spcCol="1270" anchor="ctr" anchorCtr="0">
          <a:noAutofit/>
        </a:bodyPr>
        <a:lstStyle/>
        <a:p>
          <a:pPr marL="0" lvl="0" indent="0" algn="ctr" defTabSz="1200150">
            <a:lnSpc>
              <a:spcPct val="90000"/>
            </a:lnSpc>
            <a:spcBef>
              <a:spcPct val="0"/>
            </a:spcBef>
            <a:spcAft>
              <a:spcPct val="35000"/>
            </a:spcAft>
            <a:buNone/>
          </a:pPr>
          <a:r>
            <a:rPr lang="en-US" sz="2700" b="1" kern="1200" dirty="0"/>
            <a:t>Internships, Co-ops, Clinicals</a:t>
          </a:r>
        </a:p>
      </dsp:txBody>
      <dsp:txXfrm>
        <a:off x="5406010" y="2247179"/>
        <a:ext cx="5129104" cy="768907"/>
      </dsp:txXfrm>
    </dsp:sp>
    <dsp:sp modelId="{4A2B9A9A-EC87-9547-B9E3-041EBA6DCF51}">
      <dsp:nvSpPr>
        <dsp:cNvPr id="0" name=""/>
        <dsp:cNvSpPr/>
      </dsp:nvSpPr>
      <dsp:spPr>
        <a:xfrm>
          <a:off x="0" y="0"/>
          <a:ext cx="6587030" cy="1444593"/>
        </a:xfrm>
        <a:prstGeom prst="rightArrow">
          <a:avLst>
            <a:gd name="adj1" fmla="val 50000"/>
            <a:gd name="adj2" fmla="val 50000"/>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254000" bIns="276567" numCol="1" spcCol="1270" anchor="ctr" anchorCtr="0">
          <a:noAutofit/>
        </a:bodyPr>
        <a:lstStyle/>
        <a:p>
          <a:pPr marL="0" lvl="0" indent="0" algn="ctr" defTabSz="1422400">
            <a:lnSpc>
              <a:spcPct val="90000"/>
            </a:lnSpc>
            <a:spcBef>
              <a:spcPct val="0"/>
            </a:spcBef>
            <a:spcAft>
              <a:spcPct val="35000"/>
            </a:spcAft>
            <a:buNone/>
          </a:pPr>
          <a:r>
            <a:rPr lang="en-US" sz="3200" b="1" kern="1200" dirty="0"/>
            <a:t>Student One Stop</a:t>
          </a:r>
        </a:p>
      </dsp:txBody>
      <dsp:txXfrm>
        <a:off x="0" y="361148"/>
        <a:ext cx="6225882" cy="722297"/>
      </dsp:txXfrm>
    </dsp:sp>
    <dsp:sp modelId="{3A8E545A-A022-544D-8C42-AB67D2378B62}">
      <dsp:nvSpPr>
        <dsp:cNvPr id="0" name=""/>
        <dsp:cNvSpPr/>
      </dsp:nvSpPr>
      <dsp:spPr>
        <a:xfrm>
          <a:off x="6991084" y="3061077"/>
          <a:ext cx="3940494" cy="1537815"/>
        </a:xfrm>
        <a:prstGeom prst="rightArrow">
          <a:avLst>
            <a:gd name="adj1" fmla="val 50000"/>
            <a:gd name="adj2" fmla="val 50000"/>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254000" bIns="276567" numCol="1" spcCol="1270" anchor="ctr" anchorCtr="0">
          <a:noAutofit/>
        </a:bodyPr>
        <a:lstStyle/>
        <a:p>
          <a:pPr marL="0" lvl="0" indent="0" algn="ctr" defTabSz="1200150">
            <a:lnSpc>
              <a:spcPct val="90000"/>
            </a:lnSpc>
            <a:spcBef>
              <a:spcPct val="0"/>
            </a:spcBef>
            <a:spcAft>
              <a:spcPct val="35000"/>
            </a:spcAft>
            <a:buNone/>
          </a:pPr>
          <a:r>
            <a:rPr lang="en-US" sz="2700" b="1" kern="1200" dirty="0"/>
            <a:t>Transfer Advising</a:t>
          </a:r>
        </a:p>
      </dsp:txBody>
      <dsp:txXfrm>
        <a:off x="6991084" y="3445531"/>
        <a:ext cx="3556040" cy="768907"/>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7C5414-4533-C941-98A9-566DBF048CB0}" type="datetimeFigureOut">
              <a:rPr lang="en-US" smtClean="0"/>
              <a:t>7/27/2021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EE5F19-916A-554D-8FA1-2DF0CED9B151}" type="slidenum">
              <a:rPr lang="en-US" smtClean="0"/>
              <a:t>‹#›</a:t>
            </a:fld>
            <a:endParaRPr lang="en-US"/>
          </a:p>
        </p:txBody>
      </p:sp>
    </p:spTree>
    <p:extLst>
      <p:ext uri="{BB962C8B-B14F-4D97-AF65-F5344CB8AC3E}">
        <p14:creationId xmlns:p14="http://schemas.microsoft.com/office/powerpoint/2010/main" val="2240361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CEE5F19-916A-554D-8FA1-2DF0CED9B151}" type="slidenum">
              <a:rPr lang="en-US" smtClean="0"/>
              <a:t>1</a:t>
            </a:fld>
            <a:endParaRPr lang="en-US"/>
          </a:p>
        </p:txBody>
      </p:sp>
    </p:spTree>
    <p:extLst>
      <p:ext uri="{BB962C8B-B14F-4D97-AF65-F5344CB8AC3E}">
        <p14:creationId xmlns:p14="http://schemas.microsoft.com/office/powerpoint/2010/main" val="3086417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lumMod val="50000"/>
                  </a:schemeClr>
                </a:solidFill>
              </a:rPr>
              <a:t>Redesign virtual advising and support structures to guide students from connection to completion and ultimately to career attainment. </a:t>
            </a:r>
          </a:p>
          <a:p>
            <a:endParaRPr lang="en-US" dirty="0">
              <a:solidFill>
                <a:schemeClr val="accent1">
                  <a:lumMod val="50000"/>
                </a:schemeClr>
              </a:solidFill>
            </a:endParaRPr>
          </a:p>
          <a:p>
            <a:r>
              <a:rPr lang="en-US" dirty="0">
                <a:solidFill>
                  <a:schemeClr val="accent1">
                    <a:lumMod val="50000"/>
                  </a:schemeClr>
                </a:solidFill>
              </a:rPr>
              <a:t>Norms encourage work, financial support help family, short-term focus</a:t>
            </a:r>
            <a:endParaRPr lang="en-US" dirty="0"/>
          </a:p>
        </p:txBody>
      </p:sp>
      <p:sp>
        <p:nvSpPr>
          <p:cNvPr id="4" name="Slide Number Placeholder 3"/>
          <p:cNvSpPr>
            <a:spLocks noGrp="1"/>
          </p:cNvSpPr>
          <p:nvPr>
            <p:ph type="sldNum" sz="quarter" idx="5"/>
          </p:nvPr>
        </p:nvSpPr>
        <p:spPr/>
        <p:txBody>
          <a:bodyPr/>
          <a:lstStyle/>
          <a:p>
            <a:fld id="{FCEE5F19-916A-554D-8FA1-2DF0CED9B151}" type="slidenum">
              <a:rPr lang="en-US" smtClean="0"/>
              <a:t>6</a:t>
            </a:fld>
            <a:endParaRPr lang="en-US"/>
          </a:p>
        </p:txBody>
      </p:sp>
    </p:spTree>
    <p:extLst>
      <p:ext uri="{BB962C8B-B14F-4D97-AF65-F5344CB8AC3E}">
        <p14:creationId xmlns:p14="http://schemas.microsoft.com/office/powerpoint/2010/main" val="2522790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Rural Institutions have fewer resources benefit from using a shared-responsibility framework to leverage all possible resources. Faculty, staff, and community resources to address student needs.</a:t>
            </a:r>
          </a:p>
          <a:p>
            <a:r>
              <a:rPr lang="en-US" dirty="0"/>
              <a:t>Guided Pathways—specific  actions colleges can take to improve services to and outcomes for students</a:t>
            </a:r>
          </a:p>
        </p:txBody>
      </p:sp>
      <p:sp>
        <p:nvSpPr>
          <p:cNvPr id="4" name="Slide Number Placeholder 3"/>
          <p:cNvSpPr>
            <a:spLocks noGrp="1"/>
          </p:cNvSpPr>
          <p:nvPr>
            <p:ph type="sldNum" sz="quarter" idx="5"/>
          </p:nvPr>
        </p:nvSpPr>
        <p:spPr/>
        <p:txBody>
          <a:bodyPr/>
          <a:lstStyle/>
          <a:p>
            <a:fld id="{FCEE5F19-916A-554D-8FA1-2DF0CED9B151}" type="slidenum">
              <a:rPr lang="en-US" smtClean="0"/>
              <a:t>7</a:t>
            </a:fld>
            <a:endParaRPr lang="en-US"/>
          </a:p>
        </p:txBody>
      </p:sp>
    </p:spTree>
    <p:extLst>
      <p:ext uri="{BB962C8B-B14F-4D97-AF65-F5344CB8AC3E}">
        <p14:creationId xmlns:p14="http://schemas.microsoft.com/office/powerpoint/2010/main" val="20750491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Intensive, intentional advising</a:t>
            </a:r>
          </a:p>
          <a:p>
            <a:r>
              <a:rPr lang="en-US" dirty="0"/>
              <a:t>Minimize time to completion and employment</a:t>
            </a:r>
          </a:p>
        </p:txBody>
      </p:sp>
      <p:sp>
        <p:nvSpPr>
          <p:cNvPr id="4" name="Slide Number Placeholder 3"/>
          <p:cNvSpPr>
            <a:spLocks noGrp="1"/>
          </p:cNvSpPr>
          <p:nvPr>
            <p:ph type="sldNum" sz="quarter" idx="5"/>
          </p:nvPr>
        </p:nvSpPr>
        <p:spPr/>
        <p:txBody>
          <a:bodyPr/>
          <a:lstStyle/>
          <a:p>
            <a:fld id="{FCEE5F19-916A-554D-8FA1-2DF0CED9B151}" type="slidenum">
              <a:rPr lang="en-US" smtClean="0"/>
              <a:t>8</a:t>
            </a:fld>
            <a:endParaRPr lang="en-US"/>
          </a:p>
        </p:txBody>
      </p:sp>
    </p:spTree>
    <p:extLst>
      <p:ext uri="{BB962C8B-B14F-4D97-AF65-F5344CB8AC3E}">
        <p14:creationId xmlns:p14="http://schemas.microsoft.com/office/powerpoint/2010/main" val="5646311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Will</a:t>
            </a:r>
          </a:p>
        </p:txBody>
      </p:sp>
      <p:sp>
        <p:nvSpPr>
          <p:cNvPr id="4" name="Slide Number Placeholder 3"/>
          <p:cNvSpPr>
            <a:spLocks noGrp="1"/>
          </p:cNvSpPr>
          <p:nvPr>
            <p:ph type="sldNum" sz="quarter" idx="5"/>
          </p:nvPr>
        </p:nvSpPr>
        <p:spPr/>
        <p:txBody>
          <a:bodyPr/>
          <a:lstStyle/>
          <a:p>
            <a:fld id="{FCEE5F19-916A-554D-8FA1-2DF0CED9B151}" type="slidenum">
              <a:rPr lang="en-US" smtClean="0"/>
              <a:t>10</a:t>
            </a:fld>
            <a:endParaRPr lang="en-US"/>
          </a:p>
        </p:txBody>
      </p:sp>
    </p:spTree>
    <p:extLst>
      <p:ext uri="{BB962C8B-B14F-4D97-AF65-F5344CB8AC3E}">
        <p14:creationId xmlns:p14="http://schemas.microsoft.com/office/powerpoint/2010/main" val="3661756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Vicky</a:t>
            </a:r>
          </a:p>
          <a:p>
            <a:endParaRPr lang="en-US" dirty="0"/>
          </a:p>
          <a:p>
            <a:r>
              <a:rPr lang="en-US" dirty="0"/>
              <a:t>Set up expectation for ongoing relationships…get feedback; mentorships opportunities</a:t>
            </a:r>
          </a:p>
        </p:txBody>
      </p:sp>
      <p:sp>
        <p:nvSpPr>
          <p:cNvPr id="4" name="Slide Number Placeholder 3"/>
          <p:cNvSpPr>
            <a:spLocks noGrp="1"/>
          </p:cNvSpPr>
          <p:nvPr>
            <p:ph type="sldNum" sz="quarter" idx="5"/>
          </p:nvPr>
        </p:nvSpPr>
        <p:spPr/>
        <p:txBody>
          <a:bodyPr/>
          <a:lstStyle/>
          <a:p>
            <a:fld id="{FCEE5F19-916A-554D-8FA1-2DF0CED9B151}" type="slidenum">
              <a:rPr lang="en-US" smtClean="0"/>
              <a:t>11</a:t>
            </a:fld>
            <a:endParaRPr lang="en-US"/>
          </a:p>
        </p:txBody>
      </p:sp>
    </p:spTree>
    <p:extLst>
      <p:ext uri="{BB962C8B-B14F-4D97-AF65-F5344CB8AC3E}">
        <p14:creationId xmlns:p14="http://schemas.microsoft.com/office/powerpoint/2010/main" val="40623931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4"/>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30302C8-B055-984C-B1EE-66E782EE182F}"/>
              </a:ext>
            </a:extLst>
          </p:cNvPr>
          <p:cNvSpPr/>
          <p:nvPr userDrawn="1"/>
        </p:nvSpPr>
        <p:spPr>
          <a:xfrm>
            <a:off x="550866" y="799327"/>
            <a:ext cx="11641133" cy="615553"/>
          </a:xfrm>
          <a:prstGeom prst="rect">
            <a:avLst/>
          </a:prstGeom>
          <a:solidFill>
            <a:schemeClr val="accent1"/>
          </a:solidFill>
        </p:spPr>
        <p:txBody>
          <a:bodyPr wrap="square" lIns="182880" tIns="91440" bIns="91440">
            <a:spAutoFit/>
          </a:bodyPr>
          <a:lstStyle/>
          <a:p>
            <a:r>
              <a:rPr lang="en-US" sz="2800" b="1" dirty="0">
                <a:solidFill>
                  <a:schemeClr val="accent2"/>
                </a:solidFill>
                <a:effectLst/>
                <a:latin typeface="Calibri" panose="020F0502020204030204" pitchFamily="34" charset="0"/>
                <a:cs typeface="Calibri" panose="020F0502020204030204" pitchFamily="34" charset="0"/>
              </a:rPr>
              <a:t>RURAL COMMUNITY COLLEGE LEADER SERIES</a:t>
            </a:r>
            <a:endParaRPr lang="en-US" sz="2800" dirty="0">
              <a:solidFill>
                <a:schemeClr val="accent2"/>
              </a:solidFill>
              <a:effectLst/>
              <a:latin typeface="Calibri" panose="020F0502020204030204" pitchFamily="34" charset="0"/>
              <a:cs typeface="Calibri" panose="020F0502020204030204" pitchFamily="34" charset="0"/>
            </a:endParaRPr>
          </a:p>
        </p:txBody>
      </p:sp>
      <p:sp>
        <p:nvSpPr>
          <p:cNvPr id="10" name="Rectangle 9">
            <a:extLst>
              <a:ext uri="{FF2B5EF4-FFF2-40B4-BE49-F238E27FC236}">
                <a16:creationId xmlns:a16="http://schemas.microsoft.com/office/drawing/2014/main" id="{F836D261-6C36-D240-8BE7-4285E182C86C}"/>
              </a:ext>
            </a:extLst>
          </p:cNvPr>
          <p:cNvSpPr/>
          <p:nvPr userDrawn="1"/>
        </p:nvSpPr>
        <p:spPr>
          <a:xfrm>
            <a:off x="9006214" y="0"/>
            <a:ext cx="2718148" cy="20510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C2A30D4-E321-6849-8E13-C141342DB711}"/>
              </a:ext>
            </a:extLst>
          </p:cNvPr>
          <p:cNvSpPr>
            <a:spLocks noGrp="1"/>
          </p:cNvSpPr>
          <p:nvPr>
            <p:ph type="ctrTitle"/>
          </p:nvPr>
        </p:nvSpPr>
        <p:spPr>
          <a:xfrm>
            <a:off x="1524000" y="1894939"/>
            <a:ext cx="7684770" cy="2387600"/>
          </a:xfrm>
        </p:spPr>
        <p:txBody>
          <a:bodyPr anchor="b"/>
          <a:lstStyle>
            <a:lvl1pPr algn="l">
              <a:defRPr sz="6000">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310702D6-3F60-7149-BE3E-BCB1629E986A}"/>
              </a:ext>
            </a:extLst>
          </p:cNvPr>
          <p:cNvSpPr>
            <a:spLocks noGrp="1"/>
          </p:cNvSpPr>
          <p:nvPr>
            <p:ph type="subTitle" idx="1"/>
          </p:nvPr>
        </p:nvSpPr>
        <p:spPr>
          <a:xfrm>
            <a:off x="25052" y="5614690"/>
            <a:ext cx="12192000" cy="774261"/>
          </a:xfrm>
          <a:solidFill>
            <a:schemeClr val="accent3"/>
          </a:solidFill>
        </p:spPr>
        <p:txBody>
          <a:bodyPr lIns="640080" anchor="ct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9" name="Picture 8" descr="A picture containing text&#10;&#10;Description automatically generated">
            <a:extLst>
              <a:ext uri="{FF2B5EF4-FFF2-40B4-BE49-F238E27FC236}">
                <a16:creationId xmlns:a16="http://schemas.microsoft.com/office/drawing/2014/main" id="{B37543A8-A3C3-9142-B123-FA680140A77F}"/>
              </a:ext>
            </a:extLst>
          </p:cNvPr>
          <p:cNvPicPr>
            <a:picLocks noChangeAspect="1"/>
          </p:cNvPicPr>
          <p:nvPr userDrawn="1"/>
        </p:nvPicPr>
        <p:blipFill>
          <a:blip r:embed="rId2"/>
          <a:stretch>
            <a:fillRect/>
          </a:stretch>
        </p:blipFill>
        <p:spPr>
          <a:xfrm>
            <a:off x="9219322" y="482668"/>
            <a:ext cx="2292202" cy="1095612"/>
          </a:xfrm>
          <a:prstGeom prst="rect">
            <a:avLst/>
          </a:prstGeom>
        </p:spPr>
      </p:pic>
      <p:sp>
        <p:nvSpPr>
          <p:cNvPr id="11" name="Rectangle 10">
            <a:extLst>
              <a:ext uri="{FF2B5EF4-FFF2-40B4-BE49-F238E27FC236}">
                <a16:creationId xmlns:a16="http://schemas.microsoft.com/office/drawing/2014/main" id="{26FA01F1-65CC-544C-A018-8A94D37CA2EC}"/>
              </a:ext>
            </a:extLst>
          </p:cNvPr>
          <p:cNvSpPr/>
          <p:nvPr userDrawn="1"/>
        </p:nvSpPr>
        <p:spPr>
          <a:xfrm>
            <a:off x="9676407" y="1709125"/>
            <a:ext cx="1482650" cy="307777"/>
          </a:xfrm>
          <a:prstGeom prst="rect">
            <a:avLst/>
          </a:prstGeom>
        </p:spPr>
        <p:txBody>
          <a:bodyPr wrap="none">
            <a:spAutoFit/>
          </a:bodyPr>
          <a:lstStyle/>
          <a:p>
            <a:pPr algn="ctr"/>
            <a:r>
              <a:rPr lang="en-US" sz="1400" b="1" i="0" dirty="0">
                <a:solidFill>
                  <a:schemeClr val="accent5"/>
                </a:solidFill>
                <a:effectLst/>
                <a:latin typeface="Calibri" panose="020F0502020204030204" pitchFamily="34" charset="0"/>
                <a:cs typeface="Calibri" panose="020F0502020204030204" pitchFamily="34" charset="0"/>
              </a:rPr>
              <a:t>ncii-improve.com</a:t>
            </a:r>
            <a:endParaRPr lang="en-US" sz="1400" b="1" dirty="0">
              <a:solidFill>
                <a:schemeClr val="accent5"/>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14632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CF6A5-2FBD-3B42-8C0E-2675B3F2EE76}"/>
              </a:ext>
            </a:extLst>
          </p:cNvPr>
          <p:cNvSpPr>
            <a:spLocks noGrp="1"/>
          </p:cNvSpPr>
          <p:nvPr>
            <p:ph type="title"/>
          </p:nvPr>
        </p:nvSpPr>
        <p:spPr/>
        <p:txBody>
          <a:bodyPr/>
          <a:lstStyle>
            <a:lvl1pPr>
              <a:defRPr b="1">
                <a:solidFill>
                  <a:schemeClr val="accent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7DA58DD2-25D1-DA45-80C9-734EAF2433A3}"/>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C4FEDE50-BC98-454A-B6C8-D6BA262793D1}"/>
              </a:ext>
            </a:extLst>
          </p:cNvPr>
          <p:cNvSpPr>
            <a:spLocks noGrp="1"/>
          </p:cNvSpPr>
          <p:nvPr>
            <p:ph type="ftr" sz="quarter" idx="11"/>
          </p:nvPr>
        </p:nvSpPr>
        <p:spPr>
          <a:xfrm>
            <a:off x="324632" y="6356350"/>
            <a:ext cx="10515600" cy="365125"/>
          </a:xfrm>
        </p:spPr>
        <p:txBody>
          <a:bodyPr/>
          <a:lstStyle/>
          <a:p>
            <a:endParaRPr lang="en-US" dirty="0"/>
          </a:p>
        </p:txBody>
      </p:sp>
      <p:sp>
        <p:nvSpPr>
          <p:cNvPr id="6" name="Slide Number Placeholder 5">
            <a:extLst>
              <a:ext uri="{FF2B5EF4-FFF2-40B4-BE49-F238E27FC236}">
                <a16:creationId xmlns:a16="http://schemas.microsoft.com/office/drawing/2014/main" id="{9A12F144-4083-0343-931E-87ED1A60EADF}"/>
              </a:ext>
            </a:extLst>
          </p:cNvPr>
          <p:cNvSpPr>
            <a:spLocks noGrp="1"/>
          </p:cNvSpPr>
          <p:nvPr>
            <p:ph type="sldNum" sz="quarter" idx="12"/>
          </p:nvPr>
        </p:nvSpPr>
        <p:spPr/>
        <p:txBody>
          <a:bodyPr/>
          <a:lstStyle/>
          <a:p>
            <a:fld id="{8D168AC5-DCE0-6845-9E8D-FC5BEB689ED3}" type="slidenum">
              <a:rPr lang="en-US" smtClean="0"/>
              <a:t>‹#›</a:t>
            </a:fld>
            <a:endParaRPr lang="en-US"/>
          </a:p>
        </p:txBody>
      </p:sp>
    </p:spTree>
    <p:extLst>
      <p:ext uri="{BB962C8B-B14F-4D97-AF65-F5344CB8AC3E}">
        <p14:creationId xmlns:p14="http://schemas.microsoft.com/office/powerpoint/2010/main" val="2374328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0B0AA-88EB-A845-956F-9EC1056349F5}"/>
              </a:ext>
            </a:extLst>
          </p:cNvPr>
          <p:cNvSpPr>
            <a:spLocks noGrp="1"/>
          </p:cNvSpPr>
          <p:nvPr>
            <p:ph type="title"/>
          </p:nvPr>
        </p:nvSpPr>
        <p:spPr>
          <a:xfrm>
            <a:off x="507303" y="958176"/>
            <a:ext cx="10515600" cy="2852737"/>
          </a:xfrm>
        </p:spPr>
        <p:txBody>
          <a:bodyPr anchor="b"/>
          <a:lstStyle>
            <a:lvl1pPr>
              <a:defRPr sz="6000" b="1">
                <a:solidFill>
                  <a:schemeClr val="accent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2AD3ACFE-8DE0-D243-B4CB-0F9B3A912E11}"/>
              </a:ext>
            </a:extLst>
          </p:cNvPr>
          <p:cNvSpPr>
            <a:spLocks noGrp="1"/>
          </p:cNvSpPr>
          <p:nvPr>
            <p:ph type="body" idx="1"/>
          </p:nvPr>
        </p:nvSpPr>
        <p:spPr>
          <a:xfrm>
            <a:off x="507303" y="3837901"/>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DC9CA9B9-EA5E-1F4B-A0D1-C69AE2FAB240}"/>
              </a:ext>
            </a:extLst>
          </p:cNvPr>
          <p:cNvSpPr>
            <a:spLocks noGrp="1"/>
          </p:cNvSpPr>
          <p:nvPr>
            <p:ph type="sldNum" sz="quarter" idx="12"/>
          </p:nvPr>
        </p:nvSpPr>
        <p:spPr/>
        <p:txBody>
          <a:bodyPr/>
          <a:lstStyle/>
          <a:p>
            <a:fld id="{8D168AC5-DCE0-6845-9E8D-FC5BEB689ED3}" type="slidenum">
              <a:rPr lang="en-US" smtClean="0"/>
              <a:t>‹#›</a:t>
            </a:fld>
            <a:endParaRPr lang="en-US"/>
          </a:p>
        </p:txBody>
      </p:sp>
    </p:spTree>
    <p:extLst>
      <p:ext uri="{BB962C8B-B14F-4D97-AF65-F5344CB8AC3E}">
        <p14:creationId xmlns:p14="http://schemas.microsoft.com/office/powerpoint/2010/main" val="1029992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BD2D7-4521-D548-835A-AEAF731F9D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AD03DA-0D7A-9E47-A51A-EE22AF6D2D21}"/>
              </a:ext>
            </a:extLst>
          </p:cNvPr>
          <p:cNvSpPr>
            <a:spLocks noGrp="1"/>
          </p:cNvSpPr>
          <p:nvPr>
            <p:ph sz="half" idx="1"/>
          </p:nvPr>
        </p:nvSpPr>
        <p:spPr>
          <a:xfrm>
            <a:off x="324633"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1C0ABEA8-3D16-3D47-9FBB-3FFEAC768AF7}"/>
              </a:ext>
            </a:extLst>
          </p:cNvPr>
          <p:cNvSpPr>
            <a:spLocks noGrp="1"/>
          </p:cNvSpPr>
          <p:nvPr>
            <p:ph sz="half" idx="2"/>
          </p:nvPr>
        </p:nvSpPr>
        <p:spPr>
          <a:xfrm>
            <a:off x="5658633"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83CAD86C-05BE-D64A-9F23-672DBDCCFB0D}"/>
              </a:ext>
            </a:extLst>
          </p:cNvPr>
          <p:cNvSpPr>
            <a:spLocks noGrp="1"/>
          </p:cNvSpPr>
          <p:nvPr>
            <p:ph type="ftr" sz="quarter" idx="11"/>
          </p:nvPr>
        </p:nvSpPr>
        <p:spPr>
          <a:xfrm>
            <a:off x="324633" y="6356350"/>
            <a:ext cx="4114800" cy="365125"/>
          </a:xfrm>
        </p:spPr>
        <p:txBody>
          <a:bodyPr/>
          <a:lstStyle/>
          <a:p>
            <a:endParaRPr lang="en-US" dirty="0"/>
          </a:p>
        </p:txBody>
      </p:sp>
      <p:sp>
        <p:nvSpPr>
          <p:cNvPr id="7" name="Slide Number Placeholder 6">
            <a:extLst>
              <a:ext uri="{FF2B5EF4-FFF2-40B4-BE49-F238E27FC236}">
                <a16:creationId xmlns:a16="http://schemas.microsoft.com/office/drawing/2014/main" id="{2DC45DFE-57A9-C44D-896C-5C2AFAB30FEA}"/>
              </a:ext>
            </a:extLst>
          </p:cNvPr>
          <p:cNvSpPr>
            <a:spLocks noGrp="1"/>
          </p:cNvSpPr>
          <p:nvPr>
            <p:ph type="sldNum" sz="quarter" idx="12"/>
          </p:nvPr>
        </p:nvSpPr>
        <p:spPr/>
        <p:txBody>
          <a:bodyPr/>
          <a:lstStyle/>
          <a:p>
            <a:fld id="{8D168AC5-DCE0-6845-9E8D-FC5BEB689ED3}" type="slidenum">
              <a:rPr lang="en-US" smtClean="0"/>
              <a:t>‹#›</a:t>
            </a:fld>
            <a:endParaRPr lang="en-US"/>
          </a:p>
        </p:txBody>
      </p:sp>
    </p:spTree>
    <p:extLst>
      <p:ext uri="{BB962C8B-B14F-4D97-AF65-F5344CB8AC3E}">
        <p14:creationId xmlns:p14="http://schemas.microsoft.com/office/powerpoint/2010/main" val="3844794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D518A-A2F4-FD44-9657-EA1114466964}"/>
              </a:ext>
            </a:extLst>
          </p:cNvPr>
          <p:cNvSpPr>
            <a:spLocks noGrp="1"/>
          </p:cNvSpPr>
          <p:nvPr>
            <p:ph type="title"/>
          </p:nvPr>
        </p:nvSpPr>
        <p:spPr/>
        <p:txBody>
          <a:bodyPr/>
          <a:lstStyle>
            <a:lvl1pPr>
              <a:defRPr b="1">
                <a:solidFill>
                  <a:schemeClr val="accent1"/>
                </a:solidFill>
              </a:defRPr>
            </a:lvl1pPr>
          </a:lstStyle>
          <a:p>
            <a:r>
              <a:rPr lang="en-US" dirty="0"/>
              <a:t>Click to edit Master title style</a:t>
            </a:r>
          </a:p>
        </p:txBody>
      </p:sp>
      <p:sp>
        <p:nvSpPr>
          <p:cNvPr id="4" name="Footer Placeholder 3">
            <a:extLst>
              <a:ext uri="{FF2B5EF4-FFF2-40B4-BE49-F238E27FC236}">
                <a16:creationId xmlns:a16="http://schemas.microsoft.com/office/drawing/2014/main" id="{460244CA-DFD6-7B4A-AACD-9B9370825DCC}"/>
              </a:ext>
            </a:extLst>
          </p:cNvPr>
          <p:cNvSpPr>
            <a:spLocks noGrp="1"/>
          </p:cNvSpPr>
          <p:nvPr>
            <p:ph type="ftr" sz="quarter" idx="11"/>
          </p:nvPr>
        </p:nvSpPr>
        <p:spPr>
          <a:xfrm>
            <a:off x="324633" y="6356350"/>
            <a:ext cx="10515600" cy="365125"/>
          </a:xfrm>
        </p:spPr>
        <p:txBody>
          <a:bodyPr/>
          <a:lstStyle/>
          <a:p>
            <a:endParaRPr lang="en-US" dirty="0"/>
          </a:p>
        </p:txBody>
      </p:sp>
      <p:sp>
        <p:nvSpPr>
          <p:cNvPr id="5" name="Slide Number Placeholder 4">
            <a:extLst>
              <a:ext uri="{FF2B5EF4-FFF2-40B4-BE49-F238E27FC236}">
                <a16:creationId xmlns:a16="http://schemas.microsoft.com/office/drawing/2014/main" id="{201BB9CE-6F0C-9F40-BE31-9A43A94E98AB}"/>
              </a:ext>
            </a:extLst>
          </p:cNvPr>
          <p:cNvSpPr>
            <a:spLocks noGrp="1"/>
          </p:cNvSpPr>
          <p:nvPr>
            <p:ph type="sldNum" sz="quarter" idx="12"/>
          </p:nvPr>
        </p:nvSpPr>
        <p:spPr/>
        <p:txBody>
          <a:bodyPr/>
          <a:lstStyle/>
          <a:p>
            <a:fld id="{8D168AC5-DCE0-6845-9E8D-FC5BEB689ED3}" type="slidenum">
              <a:rPr lang="en-US" smtClean="0"/>
              <a:t>‹#›</a:t>
            </a:fld>
            <a:endParaRPr lang="en-US"/>
          </a:p>
        </p:txBody>
      </p:sp>
    </p:spTree>
    <p:extLst>
      <p:ext uri="{BB962C8B-B14F-4D97-AF65-F5344CB8AC3E}">
        <p14:creationId xmlns:p14="http://schemas.microsoft.com/office/powerpoint/2010/main" val="304579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B9D7EB5-FB2B-D24F-B6E2-439DEACF5538}"/>
              </a:ext>
            </a:extLst>
          </p:cNvPr>
          <p:cNvSpPr>
            <a:spLocks noGrp="1"/>
          </p:cNvSpPr>
          <p:nvPr>
            <p:ph type="sldNum" sz="quarter" idx="12"/>
          </p:nvPr>
        </p:nvSpPr>
        <p:spPr/>
        <p:txBody>
          <a:bodyPr/>
          <a:lstStyle/>
          <a:p>
            <a:fld id="{8D168AC5-DCE0-6845-9E8D-FC5BEB689ED3}" type="slidenum">
              <a:rPr lang="en-US" smtClean="0"/>
              <a:t>‹#›</a:t>
            </a:fld>
            <a:endParaRPr lang="en-US"/>
          </a:p>
        </p:txBody>
      </p:sp>
    </p:spTree>
    <p:extLst>
      <p:ext uri="{BB962C8B-B14F-4D97-AF65-F5344CB8AC3E}">
        <p14:creationId xmlns:p14="http://schemas.microsoft.com/office/powerpoint/2010/main" val="21053662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CF7755-0264-1444-B6B2-B43742D54C88}"/>
              </a:ext>
            </a:extLst>
          </p:cNvPr>
          <p:cNvSpPr>
            <a:spLocks noGrp="1"/>
          </p:cNvSpPr>
          <p:nvPr>
            <p:ph type="title"/>
          </p:nvPr>
        </p:nvSpPr>
        <p:spPr>
          <a:xfrm>
            <a:off x="324633"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69722373-05C8-F347-B9FD-FCDA786E0DBF}"/>
              </a:ext>
            </a:extLst>
          </p:cNvPr>
          <p:cNvSpPr>
            <a:spLocks noGrp="1"/>
          </p:cNvSpPr>
          <p:nvPr>
            <p:ph type="body" idx="1"/>
          </p:nvPr>
        </p:nvSpPr>
        <p:spPr>
          <a:xfrm>
            <a:off x="324633"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8B5C341C-7C75-244E-B748-5E905D0A9834}"/>
              </a:ext>
            </a:extLst>
          </p:cNvPr>
          <p:cNvSpPr>
            <a:spLocks noGrp="1"/>
          </p:cNvSpPr>
          <p:nvPr>
            <p:ph type="ftr" sz="quarter" idx="3"/>
          </p:nvPr>
        </p:nvSpPr>
        <p:spPr>
          <a:xfrm>
            <a:off x="324632" y="6356350"/>
            <a:ext cx="10515599"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7" name="Rectangle 6">
            <a:extLst>
              <a:ext uri="{FF2B5EF4-FFF2-40B4-BE49-F238E27FC236}">
                <a16:creationId xmlns:a16="http://schemas.microsoft.com/office/drawing/2014/main" id="{70A0A8BD-AE80-BF44-95AB-D056131254E4}"/>
              </a:ext>
            </a:extLst>
          </p:cNvPr>
          <p:cNvSpPr/>
          <p:nvPr userDrawn="1"/>
        </p:nvSpPr>
        <p:spPr>
          <a:xfrm>
            <a:off x="11022904" y="0"/>
            <a:ext cx="11690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a:extLst>
              <a:ext uri="{FF2B5EF4-FFF2-40B4-BE49-F238E27FC236}">
                <a16:creationId xmlns:a16="http://schemas.microsoft.com/office/drawing/2014/main" id="{4CE53300-8DC4-1A40-B14B-AE0F141A6E71}"/>
              </a:ext>
            </a:extLst>
          </p:cNvPr>
          <p:cNvSpPr>
            <a:spLocks noGrp="1"/>
          </p:cNvSpPr>
          <p:nvPr>
            <p:ph type="sldNum" sz="quarter" idx="4"/>
          </p:nvPr>
        </p:nvSpPr>
        <p:spPr>
          <a:xfrm>
            <a:off x="11022903" y="6356350"/>
            <a:ext cx="1169096" cy="365125"/>
          </a:xfrm>
          <a:prstGeom prst="rect">
            <a:avLst/>
          </a:prstGeom>
        </p:spPr>
        <p:txBody>
          <a:bodyPr vert="horz" lIns="91440" tIns="45720" rIns="91440" bIns="45720" rtlCol="0" anchor="ctr"/>
          <a:lstStyle>
            <a:lvl1pPr algn="ctr">
              <a:defRPr sz="1200">
                <a:solidFill>
                  <a:schemeClr val="bg1"/>
                </a:solidFill>
              </a:defRPr>
            </a:lvl1pPr>
          </a:lstStyle>
          <a:p>
            <a:fld id="{8D168AC5-DCE0-6845-9E8D-FC5BEB689ED3}" type="slidenum">
              <a:rPr lang="en-US" smtClean="0"/>
              <a:pPr/>
              <a:t>‹#›</a:t>
            </a:fld>
            <a:endParaRPr lang="en-US" dirty="0"/>
          </a:p>
        </p:txBody>
      </p:sp>
    </p:spTree>
    <p:extLst>
      <p:ext uri="{BB962C8B-B14F-4D97-AF65-F5344CB8AC3E}">
        <p14:creationId xmlns:p14="http://schemas.microsoft.com/office/powerpoint/2010/main" val="42809570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ftr="0" dt="0"/>
  <p:txStyles>
    <p:titleStyle>
      <a:lvl1pPr algn="l" defTabSz="914400" rtl="0" eaLnBrk="1" latinLnBrk="0" hangingPunct="1">
        <a:lnSpc>
          <a:spcPct val="90000"/>
        </a:lnSpc>
        <a:spcBef>
          <a:spcPct val="0"/>
        </a:spcBef>
        <a:buNone/>
        <a:defRPr sz="44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0345999-761D-4542-BBE0-7207F4B7AD15}"/>
              </a:ext>
            </a:extLst>
          </p:cNvPr>
          <p:cNvSpPr txBox="1"/>
          <p:nvPr/>
        </p:nvSpPr>
        <p:spPr>
          <a:xfrm>
            <a:off x="411024" y="1533841"/>
            <a:ext cx="1754006" cy="3477875"/>
          </a:xfrm>
          <a:prstGeom prst="rect">
            <a:avLst/>
          </a:prstGeom>
          <a:noFill/>
        </p:spPr>
        <p:txBody>
          <a:bodyPr wrap="none" rtlCol="0">
            <a:spAutoFit/>
          </a:bodyPr>
          <a:lstStyle/>
          <a:p>
            <a:r>
              <a:rPr lang="en-US" sz="22000" b="1" dirty="0">
                <a:solidFill>
                  <a:schemeClr val="accent2"/>
                </a:solidFill>
                <a:latin typeface="Arial" panose="020B0604020202020204" pitchFamily="34" charset="0"/>
                <a:cs typeface="Arial" panose="020B0604020202020204" pitchFamily="34" charset="0"/>
              </a:rPr>
              <a:t>5</a:t>
            </a:r>
          </a:p>
        </p:txBody>
      </p:sp>
      <p:sp>
        <p:nvSpPr>
          <p:cNvPr id="2" name="Title 1">
            <a:extLst>
              <a:ext uri="{FF2B5EF4-FFF2-40B4-BE49-F238E27FC236}">
                <a16:creationId xmlns:a16="http://schemas.microsoft.com/office/drawing/2014/main" id="{B7722E94-68A2-A94A-B17D-515F194F24B7}"/>
              </a:ext>
            </a:extLst>
          </p:cNvPr>
          <p:cNvSpPr>
            <a:spLocks noGrp="1"/>
          </p:cNvSpPr>
          <p:nvPr>
            <p:ph type="ctrTitle"/>
          </p:nvPr>
        </p:nvSpPr>
        <p:spPr>
          <a:xfrm>
            <a:off x="2256793" y="1926441"/>
            <a:ext cx="8993799" cy="2387600"/>
          </a:xfrm>
        </p:spPr>
        <p:txBody>
          <a:bodyPr>
            <a:noAutofit/>
          </a:bodyPr>
          <a:lstStyle/>
          <a:p>
            <a:r>
              <a:rPr lang="en-US" sz="6600" dirty="0"/>
              <a:t>Redesigning Advising and Student Services</a:t>
            </a:r>
          </a:p>
        </p:txBody>
      </p:sp>
      <p:sp>
        <p:nvSpPr>
          <p:cNvPr id="3" name="Subtitle 2">
            <a:extLst>
              <a:ext uri="{FF2B5EF4-FFF2-40B4-BE49-F238E27FC236}">
                <a16:creationId xmlns:a16="http://schemas.microsoft.com/office/drawing/2014/main" id="{DAF58DD1-229A-9E43-87E1-F30C2D172282}"/>
              </a:ext>
            </a:extLst>
          </p:cNvPr>
          <p:cNvSpPr>
            <a:spLocks noGrp="1"/>
          </p:cNvSpPr>
          <p:nvPr>
            <p:ph type="subTitle" idx="1"/>
          </p:nvPr>
        </p:nvSpPr>
        <p:spPr>
          <a:xfrm>
            <a:off x="0" y="5287344"/>
            <a:ext cx="12192000" cy="1113456"/>
          </a:xfrm>
        </p:spPr>
        <p:txBody>
          <a:bodyPr numCol="2">
            <a:normAutofit/>
          </a:bodyPr>
          <a:lstStyle/>
          <a:p>
            <a:pPr>
              <a:spcBef>
                <a:spcPts val="0"/>
              </a:spcBef>
            </a:pPr>
            <a:r>
              <a:rPr lang="en-US" dirty="0"/>
              <a:t>Vicky Wood</a:t>
            </a:r>
          </a:p>
          <a:p>
            <a:pPr>
              <a:spcBef>
                <a:spcPts val="0"/>
              </a:spcBef>
            </a:pPr>
            <a:r>
              <a:rPr lang="en-US" sz="2000" dirty="0"/>
              <a:t>President </a:t>
            </a:r>
          </a:p>
          <a:p>
            <a:pPr>
              <a:spcBef>
                <a:spcPts val="0"/>
              </a:spcBef>
            </a:pPr>
            <a:r>
              <a:rPr lang="en-US" sz="2000" dirty="0"/>
              <a:t>Washington State Community College (OH)</a:t>
            </a:r>
          </a:p>
          <a:p>
            <a:pPr>
              <a:spcBef>
                <a:spcPts val="0"/>
              </a:spcBef>
            </a:pPr>
            <a:r>
              <a:rPr lang="en-US" dirty="0"/>
              <a:t>Will Austin</a:t>
            </a:r>
          </a:p>
          <a:p>
            <a:pPr>
              <a:spcBef>
                <a:spcPts val="0"/>
              </a:spcBef>
            </a:pPr>
            <a:r>
              <a:rPr lang="en-US" sz="2000" dirty="0"/>
              <a:t>President </a:t>
            </a:r>
          </a:p>
          <a:p>
            <a:pPr>
              <a:spcBef>
                <a:spcPts val="0"/>
              </a:spcBef>
            </a:pPr>
            <a:r>
              <a:rPr lang="en-US" sz="2000" dirty="0"/>
              <a:t>Warren County Community College (NJ)</a:t>
            </a:r>
          </a:p>
        </p:txBody>
      </p:sp>
      <p:sp>
        <p:nvSpPr>
          <p:cNvPr id="5" name="TextBox 4">
            <a:extLst>
              <a:ext uri="{FF2B5EF4-FFF2-40B4-BE49-F238E27FC236}">
                <a16:creationId xmlns:a16="http://schemas.microsoft.com/office/drawing/2014/main" id="{DF32DEF6-0D69-3244-8FA2-D361FD1048E4}"/>
              </a:ext>
            </a:extLst>
          </p:cNvPr>
          <p:cNvSpPr txBox="1"/>
          <p:nvPr/>
        </p:nvSpPr>
        <p:spPr>
          <a:xfrm>
            <a:off x="653141" y="3120241"/>
            <a:ext cx="1241045" cy="646331"/>
          </a:xfrm>
          <a:prstGeom prst="rect">
            <a:avLst/>
          </a:prstGeom>
          <a:noFill/>
        </p:spPr>
        <p:txBody>
          <a:bodyPr wrap="none" rtlCol="0">
            <a:spAutoFit/>
          </a:bodyPr>
          <a:lstStyle/>
          <a:p>
            <a:r>
              <a:rPr lang="en-US" sz="3600" dirty="0">
                <a:solidFill>
                  <a:schemeClr val="accent6"/>
                </a:solidFill>
              </a:rPr>
              <a:t>BRIEF</a:t>
            </a:r>
          </a:p>
        </p:txBody>
      </p:sp>
    </p:spTree>
    <p:extLst>
      <p:ext uri="{BB962C8B-B14F-4D97-AF65-F5344CB8AC3E}">
        <p14:creationId xmlns:p14="http://schemas.microsoft.com/office/powerpoint/2010/main" val="2990141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B8781-C293-904C-BEBA-8631FA2ACDA3}"/>
              </a:ext>
            </a:extLst>
          </p:cNvPr>
          <p:cNvSpPr>
            <a:spLocks noGrp="1"/>
          </p:cNvSpPr>
          <p:nvPr>
            <p:ph type="title"/>
          </p:nvPr>
        </p:nvSpPr>
        <p:spPr>
          <a:xfrm>
            <a:off x="324633" y="365126"/>
            <a:ext cx="10698270" cy="810532"/>
          </a:xfrm>
        </p:spPr>
        <p:txBody>
          <a:bodyPr>
            <a:normAutofit/>
          </a:bodyPr>
          <a:lstStyle/>
          <a:p>
            <a:r>
              <a:rPr lang="en-US" dirty="0"/>
              <a:t>Other examples from across the country</a:t>
            </a:r>
          </a:p>
        </p:txBody>
      </p:sp>
      <p:sp>
        <p:nvSpPr>
          <p:cNvPr id="3" name="Content Placeholder 2">
            <a:extLst>
              <a:ext uri="{FF2B5EF4-FFF2-40B4-BE49-F238E27FC236}">
                <a16:creationId xmlns:a16="http://schemas.microsoft.com/office/drawing/2014/main" id="{67092BDB-0086-0C4B-8746-966C05AC5036}"/>
              </a:ext>
            </a:extLst>
          </p:cNvPr>
          <p:cNvSpPr>
            <a:spLocks noGrp="1"/>
          </p:cNvSpPr>
          <p:nvPr>
            <p:ph idx="1"/>
          </p:nvPr>
        </p:nvSpPr>
        <p:spPr>
          <a:xfrm>
            <a:off x="324633" y="1110341"/>
            <a:ext cx="10515600" cy="5421087"/>
          </a:xfrm>
        </p:spPr>
        <p:txBody>
          <a:bodyPr>
            <a:noAutofit/>
          </a:bodyPr>
          <a:lstStyle/>
          <a:p>
            <a:pPr>
              <a:lnSpc>
                <a:spcPct val="100000"/>
              </a:lnSpc>
              <a:spcBef>
                <a:spcPts val="800"/>
              </a:spcBef>
            </a:pPr>
            <a:r>
              <a:rPr lang="en-US" sz="2200" b="1" dirty="0">
                <a:solidFill>
                  <a:schemeClr val="accent1">
                    <a:lumMod val="50000"/>
                  </a:schemeClr>
                </a:solidFill>
              </a:rPr>
              <a:t>Stanly Community College (NC) </a:t>
            </a:r>
            <a:r>
              <a:rPr lang="en-US" sz="2200" dirty="0">
                <a:solidFill>
                  <a:schemeClr val="accent1">
                    <a:lumMod val="50000"/>
                  </a:schemeClr>
                </a:solidFill>
              </a:rPr>
              <a:t>created a model that helps all students establish at least one trusted relationship on campus. The college uses a cadre of professional advisors, remote advising, and a scaled early alert system to support students. Individual faculty and staff members adapt to circumstances and take action — such as finding available </a:t>
            </a:r>
            <a:r>
              <a:rPr lang="en-US" sz="2200" dirty="0" err="1">
                <a:solidFill>
                  <a:schemeClr val="accent1">
                    <a:lumMod val="50000"/>
                  </a:schemeClr>
                </a:solidFill>
              </a:rPr>
              <a:t>WiFi</a:t>
            </a:r>
            <a:r>
              <a:rPr lang="en-US" sz="2200" dirty="0">
                <a:solidFill>
                  <a:schemeClr val="accent1">
                    <a:lumMod val="50000"/>
                  </a:schemeClr>
                </a:solidFill>
              </a:rPr>
              <a:t> spots for student who need them — to set students up for success. </a:t>
            </a:r>
          </a:p>
          <a:p>
            <a:pPr>
              <a:lnSpc>
                <a:spcPct val="100000"/>
              </a:lnSpc>
              <a:spcBef>
                <a:spcPts val="800"/>
              </a:spcBef>
            </a:pPr>
            <a:r>
              <a:rPr lang="en-US" sz="2200" b="1" dirty="0">
                <a:solidFill>
                  <a:schemeClr val="accent1">
                    <a:lumMod val="50000"/>
                  </a:schemeClr>
                </a:solidFill>
              </a:rPr>
              <a:t>Asheville-Buncombe Technical Community College (NC) </a:t>
            </a:r>
            <a:r>
              <a:rPr lang="en-US" sz="2200" dirty="0">
                <a:solidFill>
                  <a:schemeClr val="accent1">
                    <a:lumMod val="50000"/>
                  </a:schemeClr>
                </a:solidFill>
              </a:rPr>
              <a:t>supports all students with a goal of transfer through its Transfer Advising Center. Transfer-seeking students also participate in a College Transfer Success course, which includes career exploration and choosing a pathway of study within the transfer degree program. Students also are assigned a discipline-specific, full-time faculty advisor.</a:t>
            </a:r>
          </a:p>
          <a:p>
            <a:pPr>
              <a:lnSpc>
                <a:spcPct val="100000"/>
              </a:lnSpc>
              <a:spcBef>
                <a:spcPts val="800"/>
              </a:spcBef>
            </a:pPr>
            <a:r>
              <a:rPr lang="en-US" sz="2200" b="1" dirty="0">
                <a:solidFill>
                  <a:schemeClr val="accent1">
                    <a:lumMod val="50000"/>
                  </a:schemeClr>
                </a:solidFill>
              </a:rPr>
              <a:t>Walla Walla Community College (WA) </a:t>
            </a:r>
            <a:r>
              <a:rPr lang="en-US" sz="2200" dirty="0">
                <a:solidFill>
                  <a:schemeClr val="accent1">
                    <a:lumMod val="50000"/>
                  </a:schemeClr>
                </a:solidFill>
              </a:rPr>
              <a:t>revamped its advising process, making advising mandatory for all degree/certificate-seeking students every term, regardless of enrollment status. Students cannot proceed with registration until they have met with an advisor. All advising sessions include a review of the student’s academic pathway and discussions about financial planning.</a:t>
            </a:r>
          </a:p>
          <a:p>
            <a:pPr>
              <a:lnSpc>
                <a:spcPct val="100000"/>
              </a:lnSpc>
              <a:spcBef>
                <a:spcPts val="800"/>
              </a:spcBef>
            </a:pPr>
            <a:endParaRPr lang="en-US" sz="2200" dirty="0">
              <a:solidFill>
                <a:schemeClr val="accent1">
                  <a:lumMod val="50000"/>
                </a:schemeClr>
              </a:solidFill>
            </a:endParaRPr>
          </a:p>
        </p:txBody>
      </p:sp>
      <p:sp>
        <p:nvSpPr>
          <p:cNvPr id="4" name="Slide Number Placeholder 3">
            <a:extLst>
              <a:ext uri="{FF2B5EF4-FFF2-40B4-BE49-F238E27FC236}">
                <a16:creationId xmlns:a16="http://schemas.microsoft.com/office/drawing/2014/main" id="{A6492D74-E5B9-E545-A84D-D2C0C4B61FDF}"/>
              </a:ext>
            </a:extLst>
          </p:cNvPr>
          <p:cNvSpPr>
            <a:spLocks noGrp="1"/>
          </p:cNvSpPr>
          <p:nvPr>
            <p:ph type="sldNum" sz="quarter" idx="12"/>
          </p:nvPr>
        </p:nvSpPr>
        <p:spPr/>
        <p:txBody>
          <a:bodyPr/>
          <a:lstStyle/>
          <a:p>
            <a:fld id="{8D168AC5-DCE0-6845-9E8D-FC5BEB689ED3}" type="slidenum">
              <a:rPr lang="en-US" smtClean="0"/>
              <a:t>10</a:t>
            </a:fld>
            <a:endParaRPr lang="en-US"/>
          </a:p>
        </p:txBody>
      </p:sp>
    </p:spTree>
    <p:extLst>
      <p:ext uri="{BB962C8B-B14F-4D97-AF65-F5344CB8AC3E}">
        <p14:creationId xmlns:p14="http://schemas.microsoft.com/office/powerpoint/2010/main" val="4092673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F8FDC7C-51B4-E344-A149-DC83A1CBF12D}"/>
              </a:ext>
            </a:extLst>
          </p:cNvPr>
          <p:cNvSpPr>
            <a:spLocks noGrp="1"/>
          </p:cNvSpPr>
          <p:nvPr>
            <p:ph type="title"/>
          </p:nvPr>
        </p:nvSpPr>
        <p:spPr/>
        <p:txBody>
          <a:bodyPr/>
          <a:lstStyle/>
          <a:p>
            <a:r>
              <a:rPr lang="en-US" dirty="0"/>
              <a:t>Discussion Questions</a:t>
            </a:r>
          </a:p>
        </p:txBody>
      </p:sp>
      <p:sp>
        <p:nvSpPr>
          <p:cNvPr id="7" name="Content Placeholder 6">
            <a:extLst>
              <a:ext uri="{FF2B5EF4-FFF2-40B4-BE49-F238E27FC236}">
                <a16:creationId xmlns:a16="http://schemas.microsoft.com/office/drawing/2014/main" id="{C2647B53-F347-3649-A2C9-9DB917ADDACF}"/>
              </a:ext>
            </a:extLst>
          </p:cNvPr>
          <p:cNvSpPr>
            <a:spLocks noGrp="1"/>
          </p:cNvSpPr>
          <p:nvPr>
            <p:ph idx="1"/>
          </p:nvPr>
        </p:nvSpPr>
        <p:spPr>
          <a:xfrm>
            <a:off x="324633" y="1580675"/>
            <a:ext cx="11867366" cy="4775675"/>
          </a:xfrm>
          <a:solidFill>
            <a:schemeClr val="accent4"/>
          </a:solidFill>
        </p:spPr>
        <p:txBody>
          <a:bodyPr lIns="274320" tIns="274320" rIns="274320" bIns="274320" anchor="ctr">
            <a:noAutofit/>
          </a:bodyPr>
          <a:lstStyle/>
          <a:p>
            <a:pPr>
              <a:lnSpc>
                <a:spcPct val="100000"/>
              </a:lnSpc>
              <a:spcBef>
                <a:spcPts val="400"/>
              </a:spcBef>
            </a:pPr>
            <a:r>
              <a:rPr lang="en-US" sz="2300" dirty="0">
                <a:solidFill>
                  <a:schemeClr val="accent1">
                    <a:lumMod val="50000"/>
                  </a:schemeClr>
                </a:solidFill>
              </a:rPr>
              <a:t>What resources does our college need to offer customized, intensive academic and career coaching?</a:t>
            </a:r>
          </a:p>
          <a:p>
            <a:pPr>
              <a:lnSpc>
                <a:spcPct val="100000"/>
              </a:lnSpc>
              <a:spcBef>
                <a:spcPts val="400"/>
              </a:spcBef>
            </a:pPr>
            <a:r>
              <a:rPr lang="en-US" sz="2300" b="1" dirty="0">
                <a:solidFill>
                  <a:schemeClr val="accent1">
                    <a:lumMod val="50000"/>
                  </a:schemeClr>
                </a:solidFill>
              </a:rPr>
              <a:t>Are we using advising to raise our students’ aspirations? </a:t>
            </a:r>
            <a:r>
              <a:rPr lang="en-US" sz="2300" dirty="0">
                <a:solidFill>
                  <a:schemeClr val="accent1">
                    <a:lumMod val="50000"/>
                  </a:schemeClr>
                </a:solidFill>
              </a:rPr>
              <a:t>How can our faculty and staff better facilitate and support students’ academic and personal growth?</a:t>
            </a:r>
          </a:p>
          <a:p>
            <a:pPr>
              <a:lnSpc>
                <a:spcPct val="100000"/>
              </a:lnSpc>
              <a:spcBef>
                <a:spcPts val="400"/>
              </a:spcBef>
            </a:pPr>
            <a:r>
              <a:rPr lang="en-US" sz="2300" dirty="0">
                <a:solidFill>
                  <a:schemeClr val="accent1">
                    <a:lumMod val="50000"/>
                  </a:schemeClr>
                </a:solidFill>
              </a:rPr>
              <a:t>Do our students feel welcomed and engaged?</a:t>
            </a:r>
          </a:p>
          <a:p>
            <a:pPr>
              <a:lnSpc>
                <a:spcPct val="100000"/>
              </a:lnSpc>
              <a:spcBef>
                <a:spcPts val="400"/>
              </a:spcBef>
            </a:pPr>
            <a:r>
              <a:rPr lang="en-US" sz="2300" dirty="0">
                <a:solidFill>
                  <a:schemeClr val="accent1">
                    <a:lumMod val="50000"/>
                  </a:schemeClr>
                </a:solidFill>
              </a:rPr>
              <a:t>How can our faculty and support staff better navigate students toward their academic and career goals?</a:t>
            </a:r>
          </a:p>
          <a:p>
            <a:pPr>
              <a:lnSpc>
                <a:spcPct val="100000"/>
              </a:lnSpc>
              <a:spcBef>
                <a:spcPts val="400"/>
              </a:spcBef>
            </a:pPr>
            <a:r>
              <a:rPr lang="en-US" sz="2300" b="1" dirty="0">
                <a:solidFill>
                  <a:schemeClr val="accent1">
                    <a:lumMod val="50000"/>
                  </a:schemeClr>
                </a:solidFill>
              </a:rPr>
              <a:t>Are we asking students about their interests, skills, and motivations — and listening to their answers? Are we integrating what we hear in our advising?</a:t>
            </a:r>
          </a:p>
          <a:p>
            <a:pPr>
              <a:lnSpc>
                <a:spcPct val="100000"/>
              </a:lnSpc>
              <a:spcBef>
                <a:spcPts val="400"/>
              </a:spcBef>
            </a:pPr>
            <a:r>
              <a:rPr lang="en-US" sz="2300" dirty="0">
                <a:solidFill>
                  <a:schemeClr val="accent1">
                    <a:lumMod val="50000"/>
                  </a:schemeClr>
                </a:solidFill>
              </a:rPr>
              <a:t>What social service resources do our students need? What percentage of students who need them are connected to them? How can we better leverage technology to engage our students and minimize their travel time?</a:t>
            </a:r>
          </a:p>
        </p:txBody>
      </p:sp>
      <p:sp>
        <p:nvSpPr>
          <p:cNvPr id="5" name="Slide Number Placeholder 4">
            <a:extLst>
              <a:ext uri="{FF2B5EF4-FFF2-40B4-BE49-F238E27FC236}">
                <a16:creationId xmlns:a16="http://schemas.microsoft.com/office/drawing/2014/main" id="{9B605815-CD6E-5A4F-8E11-8EA3B2DD1F5B}"/>
              </a:ext>
            </a:extLst>
          </p:cNvPr>
          <p:cNvSpPr>
            <a:spLocks noGrp="1"/>
          </p:cNvSpPr>
          <p:nvPr>
            <p:ph type="sldNum" sz="quarter" idx="12"/>
          </p:nvPr>
        </p:nvSpPr>
        <p:spPr/>
        <p:txBody>
          <a:bodyPr/>
          <a:lstStyle/>
          <a:p>
            <a:fld id="{8D168AC5-DCE0-6845-9E8D-FC5BEB689ED3}" type="slidenum">
              <a:rPr lang="en-US" smtClean="0"/>
              <a:t>11</a:t>
            </a:fld>
            <a:endParaRPr lang="en-US"/>
          </a:p>
        </p:txBody>
      </p:sp>
    </p:spTree>
    <p:extLst>
      <p:ext uri="{BB962C8B-B14F-4D97-AF65-F5344CB8AC3E}">
        <p14:creationId xmlns:p14="http://schemas.microsoft.com/office/powerpoint/2010/main" val="91883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62D20-1600-A145-90F6-0DFF2D6514F6}"/>
              </a:ext>
            </a:extLst>
          </p:cNvPr>
          <p:cNvSpPr>
            <a:spLocks noGrp="1"/>
          </p:cNvSpPr>
          <p:nvPr>
            <p:ph type="ctrTitle"/>
          </p:nvPr>
        </p:nvSpPr>
        <p:spPr>
          <a:xfrm>
            <a:off x="604157" y="1551213"/>
            <a:ext cx="8490857" cy="3122381"/>
          </a:xfrm>
        </p:spPr>
        <p:txBody>
          <a:bodyPr>
            <a:noAutofit/>
          </a:bodyPr>
          <a:lstStyle/>
          <a:p>
            <a:pPr marL="0" indent="0">
              <a:lnSpc>
                <a:spcPct val="100000"/>
              </a:lnSpc>
            </a:pPr>
            <a:r>
              <a:rPr lang="en-US" sz="2400" u="sng" dirty="0">
                <a:solidFill>
                  <a:schemeClr val="accent1">
                    <a:lumMod val="50000"/>
                  </a:schemeClr>
                </a:solidFill>
              </a:rPr>
              <a:t>Contact Information:</a:t>
            </a:r>
            <a:br>
              <a:rPr lang="en-US" sz="2400" dirty="0">
                <a:solidFill>
                  <a:schemeClr val="accent1">
                    <a:lumMod val="50000"/>
                  </a:schemeClr>
                </a:solidFill>
              </a:rPr>
            </a:br>
            <a:br>
              <a:rPr lang="en-US" sz="1200" dirty="0">
                <a:solidFill>
                  <a:schemeClr val="accent1">
                    <a:lumMod val="50000"/>
                  </a:schemeClr>
                </a:solidFill>
              </a:rPr>
            </a:br>
            <a:r>
              <a:rPr lang="en-US" sz="2400" i="1" dirty="0">
                <a:solidFill>
                  <a:schemeClr val="accent1">
                    <a:lumMod val="50000"/>
                  </a:schemeClr>
                </a:solidFill>
              </a:rPr>
              <a:t>For questions about Brief #4 email:</a:t>
            </a:r>
            <a:br>
              <a:rPr lang="en-US" sz="2400" i="1" dirty="0">
                <a:solidFill>
                  <a:schemeClr val="accent1">
                    <a:lumMod val="50000"/>
                  </a:schemeClr>
                </a:solidFill>
              </a:rPr>
            </a:br>
            <a:r>
              <a:rPr lang="en-US" sz="2400" dirty="0">
                <a:solidFill>
                  <a:schemeClr val="accent1">
                    <a:lumMod val="50000"/>
                  </a:schemeClr>
                </a:solidFill>
              </a:rPr>
              <a:t>Vicky Wood – </a:t>
            </a:r>
            <a:r>
              <a:rPr lang="en-US" sz="2400" dirty="0" err="1">
                <a:solidFill>
                  <a:schemeClr val="accent1">
                    <a:lumMod val="50000"/>
                  </a:schemeClr>
                </a:solidFill>
              </a:rPr>
              <a:t>vwood@wscc.edu</a:t>
            </a:r>
            <a:br>
              <a:rPr lang="en-US" sz="2400" dirty="0">
                <a:solidFill>
                  <a:schemeClr val="accent1">
                    <a:lumMod val="50000"/>
                  </a:schemeClr>
                </a:solidFill>
              </a:rPr>
            </a:br>
            <a:r>
              <a:rPr lang="en-US" sz="2400" dirty="0">
                <a:solidFill>
                  <a:schemeClr val="accent1">
                    <a:lumMod val="50000"/>
                  </a:schemeClr>
                </a:solidFill>
              </a:rPr>
              <a:t>Will Austin – </a:t>
            </a:r>
            <a:r>
              <a:rPr lang="en-US" sz="2400" dirty="0" err="1">
                <a:solidFill>
                  <a:schemeClr val="accent1">
                    <a:lumMod val="50000"/>
                  </a:schemeClr>
                </a:solidFill>
              </a:rPr>
              <a:t>president@warren.edu</a:t>
            </a:r>
            <a:br>
              <a:rPr lang="en-US" sz="2400" dirty="0">
                <a:solidFill>
                  <a:schemeClr val="accent1">
                    <a:lumMod val="50000"/>
                  </a:schemeClr>
                </a:solidFill>
              </a:rPr>
            </a:br>
            <a:br>
              <a:rPr lang="en-US" sz="1200" dirty="0">
                <a:solidFill>
                  <a:schemeClr val="accent1">
                    <a:lumMod val="50000"/>
                  </a:schemeClr>
                </a:solidFill>
              </a:rPr>
            </a:br>
            <a:r>
              <a:rPr lang="en-US" sz="2400" i="1" dirty="0">
                <a:solidFill>
                  <a:schemeClr val="accent1">
                    <a:lumMod val="50000"/>
                  </a:schemeClr>
                </a:solidFill>
              </a:rPr>
              <a:t>For questions about the Rural Leader Learning Community email:</a:t>
            </a:r>
            <a:br>
              <a:rPr lang="en-US" sz="2400" i="1" dirty="0">
                <a:solidFill>
                  <a:schemeClr val="accent1">
                    <a:lumMod val="50000"/>
                  </a:schemeClr>
                </a:solidFill>
              </a:rPr>
            </a:br>
            <a:r>
              <a:rPr lang="en-US" sz="2400" dirty="0">
                <a:solidFill>
                  <a:schemeClr val="accent1">
                    <a:lumMod val="50000"/>
                  </a:schemeClr>
                </a:solidFill>
              </a:rPr>
              <a:t>Gretchen Schmidt – </a:t>
            </a:r>
            <a:r>
              <a:rPr lang="en-US" sz="2400" dirty="0" err="1">
                <a:solidFill>
                  <a:schemeClr val="accent1">
                    <a:lumMod val="50000"/>
                  </a:schemeClr>
                </a:solidFill>
              </a:rPr>
              <a:t>gretchen@ncii-improve.com</a:t>
            </a:r>
            <a:br>
              <a:rPr lang="en-US" sz="2400" dirty="0">
                <a:solidFill>
                  <a:schemeClr val="accent1">
                    <a:lumMod val="50000"/>
                  </a:schemeClr>
                </a:solidFill>
              </a:rPr>
            </a:br>
            <a:r>
              <a:rPr lang="en-US" sz="2400" dirty="0">
                <a:solidFill>
                  <a:schemeClr val="accent1">
                    <a:lumMod val="50000"/>
                  </a:schemeClr>
                </a:solidFill>
              </a:rPr>
              <a:t>Chris Baldwin – </a:t>
            </a:r>
            <a:r>
              <a:rPr lang="en-US" sz="2400" dirty="0" err="1">
                <a:solidFill>
                  <a:schemeClr val="accent1">
                    <a:lumMod val="50000"/>
                  </a:schemeClr>
                </a:solidFill>
              </a:rPr>
              <a:t>cbaldwin@baldwin-consulting.com</a:t>
            </a:r>
            <a:endParaRPr lang="en-US" sz="2400" dirty="0">
              <a:solidFill>
                <a:schemeClr val="accent1">
                  <a:lumMod val="50000"/>
                </a:schemeClr>
              </a:solidFill>
            </a:endParaRPr>
          </a:p>
        </p:txBody>
      </p:sp>
      <p:sp>
        <p:nvSpPr>
          <p:cNvPr id="3" name="Subtitle 2">
            <a:extLst>
              <a:ext uri="{FF2B5EF4-FFF2-40B4-BE49-F238E27FC236}">
                <a16:creationId xmlns:a16="http://schemas.microsoft.com/office/drawing/2014/main" id="{6D912126-545E-9443-8840-324A810284CE}"/>
              </a:ext>
            </a:extLst>
          </p:cNvPr>
          <p:cNvSpPr>
            <a:spLocks noGrp="1"/>
          </p:cNvSpPr>
          <p:nvPr>
            <p:ph type="subTitle" idx="1"/>
          </p:nvPr>
        </p:nvSpPr>
        <p:spPr>
          <a:xfrm>
            <a:off x="0" y="4800595"/>
            <a:ext cx="12192000" cy="1649184"/>
          </a:xfrm>
        </p:spPr>
        <p:txBody>
          <a:bodyPr lIns="274320" rIns="274320">
            <a:normAutofit/>
          </a:bodyPr>
          <a:lstStyle/>
          <a:p>
            <a:pPr algn="ctr"/>
            <a:r>
              <a:rPr lang="en-US" b="1" dirty="0">
                <a:solidFill>
                  <a:schemeClr val="accent1">
                    <a:lumMod val="50000"/>
                  </a:schemeClr>
                </a:solidFill>
              </a:rPr>
              <a:t>Join a live webinar about the entire series on September 8, 2021 at 2pm ET </a:t>
            </a:r>
          </a:p>
          <a:p>
            <a:pPr algn="ctr"/>
            <a:r>
              <a:rPr lang="en-US" b="1" dirty="0">
                <a:solidFill>
                  <a:schemeClr val="accent1">
                    <a:lumMod val="50000"/>
                  </a:schemeClr>
                </a:solidFill>
              </a:rPr>
              <a:t>The webinar registration link along with briefs can be found on the NCII website:  </a:t>
            </a:r>
          </a:p>
          <a:p>
            <a:pPr algn="ctr"/>
            <a:r>
              <a:rPr lang="en-US" b="1" dirty="0">
                <a:solidFill>
                  <a:schemeClr val="accent1">
                    <a:lumMod val="50000"/>
                  </a:schemeClr>
                </a:solidFill>
              </a:rPr>
              <a:t>http://</a:t>
            </a:r>
            <a:r>
              <a:rPr lang="en-US" b="1" dirty="0" err="1">
                <a:solidFill>
                  <a:schemeClr val="accent1">
                    <a:lumMod val="50000"/>
                  </a:schemeClr>
                </a:solidFill>
              </a:rPr>
              <a:t>ncii-improve.com</a:t>
            </a:r>
            <a:r>
              <a:rPr lang="en-US" b="1" dirty="0">
                <a:solidFill>
                  <a:schemeClr val="accent1">
                    <a:lumMod val="50000"/>
                  </a:schemeClr>
                </a:solidFill>
              </a:rPr>
              <a:t>/rural-community-college-leader-series/</a:t>
            </a:r>
          </a:p>
        </p:txBody>
      </p:sp>
    </p:spTree>
    <p:extLst>
      <p:ext uri="{BB962C8B-B14F-4D97-AF65-F5344CB8AC3E}">
        <p14:creationId xmlns:p14="http://schemas.microsoft.com/office/powerpoint/2010/main" val="3350119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B8781-C293-904C-BEBA-8631FA2ACDA3}"/>
              </a:ext>
            </a:extLst>
          </p:cNvPr>
          <p:cNvSpPr>
            <a:spLocks noGrp="1"/>
          </p:cNvSpPr>
          <p:nvPr>
            <p:ph type="title"/>
          </p:nvPr>
        </p:nvSpPr>
        <p:spPr/>
        <p:txBody>
          <a:bodyPr/>
          <a:lstStyle/>
          <a:p>
            <a:r>
              <a:rPr lang="en-US" dirty="0"/>
              <a:t>Webinar Agenda:</a:t>
            </a:r>
          </a:p>
        </p:txBody>
      </p:sp>
      <p:sp>
        <p:nvSpPr>
          <p:cNvPr id="3" name="Content Placeholder 2">
            <a:extLst>
              <a:ext uri="{FF2B5EF4-FFF2-40B4-BE49-F238E27FC236}">
                <a16:creationId xmlns:a16="http://schemas.microsoft.com/office/drawing/2014/main" id="{67092BDB-0086-0C4B-8746-966C05AC5036}"/>
              </a:ext>
            </a:extLst>
          </p:cNvPr>
          <p:cNvSpPr>
            <a:spLocks noGrp="1"/>
          </p:cNvSpPr>
          <p:nvPr>
            <p:ph idx="1"/>
          </p:nvPr>
        </p:nvSpPr>
        <p:spPr>
          <a:xfrm>
            <a:off x="324633" y="1743980"/>
            <a:ext cx="10515600" cy="4351338"/>
          </a:xfrm>
        </p:spPr>
        <p:txBody>
          <a:bodyPr/>
          <a:lstStyle/>
          <a:p>
            <a:pPr>
              <a:lnSpc>
                <a:spcPct val="100000"/>
              </a:lnSpc>
            </a:pPr>
            <a:r>
              <a:rPr lang="en-US" sz="3200" dirty="0">
                <a:solidFill>
                  <a:schemeClr val="accent1">
                    <a:lumMod val="50000"/>
                  </a:schemeClr>
                </a:solidFill>
              </a:rPr>
              <a:t>Overview of the Rural Leader Learning Community</a:t>
            </a:r>
          </a:p>
          <a:p>
            <a:pPr>
              <a:lnSpc>
                <a:spcPct val="100000"/>
              </a:lnSpc>
            </a:pPr>
            <a:r>
              <a:rPr lang="en-US" sz="3200" dirty="0">
                <a:solidFill>
                  <a:schemeClr val="accent1">
                    <a:lumMod val="50000"/>
                  </a:schemeClr>
                </a:solidFill>
              </a:rPr>
              <a:t>Building on what we learned from the pandemic </a:t>
            </a:r>
          </a:p>
          <a:p>
            <a:pPr>
              <a:lnSpc>
                <a:spcPct val="100000"/>
              </a:lnSpc>
            </a:pPr>
            <a:r>
              <a:rPr lang="en-US" sz="3200" dirty="0">
                <a:solidFill>
                  <a:schemeClr val="accent1">
                    <a:lumMod val="50000"/>
                  </a:schemeClr>
                </a:solidFill>
              </a:rPr>
              <a:t>Frameworks for advising and support</a:t>
            </a:r>
          </a:p>
          <a:p>
            <a:pPr>
              <a:lnSpc>
                <a:spcPct val="100000"/>
              </a:lnSpc>
            </a:pPr>
            <a:r>
              <a:rPr lang="en-US" sz="3200" dirty="0">
                <a:solidFill>
                  <a:schemeClr val="accent1">
                    <a:lumMod val="50000"/>
                  </a:schemeClr>
                </a:solidFill>
              </a:rPr>
              <a:t>Highlights from work at Washington State &amp; Warren County</a:t>
            </a:r>
          </a:p>
          <a:p>
            <a:pPr>
              <a:lnSpc>
                <a:spcPct val="100000"/>
              </a:lnSpc>
            </a:pPr>
            <a:r>
              <a:rPr lang="en-US" sz="3200" dirty="0">
                <a:solidFill>
                  <a:schemeClr val="accent1">
                    <a:lumMod val="50000"/>
                  </a:schemeClr>
                </a:solidFill>
              </a:rPr>
              <a:t>Other examples from other colleges across the country</a:t>
            </a:r>
          </a:p>
          <a:p>
            <a:pPr>
              <a:lnSpc>
                <a:spcPct val="100000"/>
              </a:lnSpc>
            </a:pPr>
            <a:r>
              <a:rPr lang="en-US" sz="3200" dirty="0">
                <a:solidFill>
                  <a:schemeClr val="accent1">
                    <a:lumMod val="50000"/>
                  </a:schemeClr>
                </a:solidFill>
              </a:rPr>
              <a:t>Discussion questions</a:t>
            </a:r>
          </a:p>
          <a:p>
            <a:pPr>
              <a:lnSpc>
                <a:spcPct val="100000"/>
              </a:lnSpc>
            </a:pPr>
            <a:r>
              <a:rPr lang="en-US" sz="3200" dirty="0">
                <a:solidFill>
                  <a:schemeClr val="accent1">
                    <a:lumMod val="50000"/>
                  </a:schemeClr>
                </a:solidFill>
              </a:rPr>
              <a:t>Contact information</a:t>
            </a:r>
          </a:p>
          <a:p>
            <a:pPr marL="0" indent="0">
              <a:buNone/>
            </a:pPr>
            <a:endParaRPr lang="en-US" dirty="0"/>
          </a:p>
        </p:txBody>
      </p:sp>
      <p:sp>
        <p:nvSpPr>
          <p:cNvPr id="4" name="Slide Number Placeholder 3">
            <a:extLst>
              <a:ext uri="{FF2B5EF4-FFF2-40B4-BE49-F238E27FC236}">
                <a16:creationId xmlns:a16="http://schemas.microsoft.com/office/drawing/2014/main" id="{A6492D74-E5B9-E545-A84D-D2C0C4B61FDF}"/>
              </a:ext>
            </a:extLst>
          </p:cNvPr>
          <p:cNvSpPr>
            <a:spLocks noGrp="1"/>
          </p:cNvSpPr>
          <p:nvPr>
            <p:ph type="sldNum" sz="quarter" idx="12"/>
          </p:nvPr>
        </p:nvSpPr>
        <p:spPr/>
        <p:txBody>
          <a:bodyPr/>
          <a:lstStyle/>
          <a:p>
            <a:fld id="{8D168AC5-DCE0-6845-9E8D-FC5BEB689ED3}" type="slidenum">
              <a:rPr lang="en-US" smtClean="0"/>
              <a:t>2</a:t>
            </a:fld>
            <a:endParaRPr lang="en-US"/>
          </a:p>
        </p:txBody>
      </p:sp>
    </p:spTree>
    <p:extLst>
      <p:ext uri="{BB962C8B-B14F-4D97-AF65-F5344CB8AC3E}">
        <p14:creationId xmlns:p14="http://schemas.microsoft.com/office/powerpoint/2010/main" val="3285953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B8781-C293-904C-BEBA-8631FA2ACDA3}"/>
              </a:ext>
            </a:extLst>
          </p:cNvPr>
          <p:cNvSpPr>
            <a:spLocks noGrp="1"/>
          </p:cNvSpPr>
          <p:nvPr>
            <p:ph type="title"/>
          </p:nvPr>
        </p:nvSpPr>
        <p:spPr/>
        <p:txBody>
          <a:bodyPr/>
          <a:lstStyle/>
          <a:p>
            <a:r>
              <a:rPr lang="en-US" dirty="0"/>
              <a:t>Rural Community College Leader Series</a:t>
            </a:r>
          </a:p>
        </p:txBody>
      </p:sp>
      <p:sp>
        <p:nvSpPr>
          <p:cNvPr id="3" name="Content Placeholder 2">
            <a:extLst>
              <a:ext uri="{FF2B5EF4-FFF2-40B4-BE49-F238E27FC236}">
                <a16:creationId xmlns:a16="http://schemas.microsoft.com/office/drawing/2014/main" id="{67092BDB-0086-0C4B-8746-966C05AC5036}"/>
              </a:ext>
            </a:extLst>
          </p:cNvPr>
          <p:cNvSpPr>
            <a:spLocks noGrp="1"/>
          </p:cNvSpPr>
          <p:nvPr>
            <p:ph idx="1"/>
          </p:nvPr>
        </p:nvSpPr>
        <p:spPr>
          <a:xfrm>
            <a:off x="324633" y="1534886"/>
            <a:ext cx="10698270" cy="4821464"/>
          </a:xfrm>
        </p:spPr>
        <p:txBody>
          <a:bodyPr tIns="91440" bIns="91440">
            <a:noAutofit/>
          </a:bodyPr>
          <a:lstStyle/>
          <a:p>
            <a:pPr>
              <a:lnSpc>
                <a:spcPct val="100000"/>
              </a:lnSpc>
            </a:pPr>
            <a:r>
              <a:rPr lang="en-US" sz="3200" dirty="0">
                <a:solidFill>
                  <a:schemeClr val="accent1">
                    <a:lumMod val="50000"/>
                  </a:schemeClr>
                </a:solidFill>
              </a:rPr>
              <a:t>The Rural Leader Learning Community — established by NCII in 2020 with funding support by </a:t>
            </a:r>
            <a:r>
              <a:rPr lang="en-US" sz="3200" dirty="0" err="1">
                <a:solidFill>
                  <a:schemeClr val="accent1">
                    <a:lumMod val="50000"/>
                  </a:schemeClr>
                </a:solidFill>
              </a:rPr>
              <a:t>Ascendium</a:t>
            </a:r>
            <a:r>
              <a:rPr lang="en-US" sz="3200" dirty="0">
                <a:solidFill>
                  <a:schemeClr val="accent1">
                    <a:lumMod val="50000"/>
                  </a:schemeClr>
                </a:solidFill>
              </a:rPr>
              <a:t> Education Group — is a group of 26 rural community college leaders who came together over the past year to explore a range of issues. </a:t>
            </a:r>
          </a:p>
          <a:p>
            <a:pPr>
              <a:lnSpc>
                <a:spcPct val="100000"/>
              </a:lnSpc>
            </a:pPr>
            <a:r>
              <a:rPr lang="en-US" sz="3200" dirty="0">
                <a:solidFill>
                  <a:schemeClr val="accent1">
                    <a:lumMod val="50000"/>
                  </a:schemeClr>
                </a:solidFill>
              </a:rPr>
              <a:t>The series of briefs, which come from rural college perspective, shows how institutions aim to regain control of their regions’ talent pipelines, serve as engines of economic improvement, and thus provide opportunities for both individual upward mobility and regional stability.</a:t>
            </a:r>
          </a:p>
        </p:txBody>
      </p:sp>
      <p:sp>
        <p:nvSpPr>
          <p:cNvPr id="4" name="Slide Number Placeholder 3">
            <a:extLst>
              <a:ext uri="{FF2B5EF4-FFF2-40B4-BE49-F238E27FC236}">
                <a16:creationId xmlns:a16="http://schemas.microsoft.com/office/drawing/2014/main" id="{A6492D74-E5B9-E545-A84D-D2C0C4B61FDF}"/>
              </a:ext>
            </a:extLst>
          </p:cNvPr>
          <p:cNvSpPr>
            <a:spLocks noGrp="1"/>
          </p:cNvSpPr>
          <p:nvPr>
            <p:ph type="sldNum" sz="quarter" idx="12"/>
          </p:nvPr>
        </p:nvSpPr>
        <p:spPr/>
        <p:txBody>
          <a:bodyPr/>
          <a:lstStyle/>
          <a:p>
            <a:fld id="{8D168AC5-DCE0-6845-9E8D-FC5BEB689ED3}" type="slidenum">
              <a:rPr lang="en-US" smtClean="0"/>
              <a:t>3</a:t>
            </a:fld>
            <a:endParaRPr lang="en-US"/>
          </a:p>
        </p:txBody>
      </p:sp>
    </p:spTree>
    <p:extLst>
      <p:ext uri="{BB962C8B-B14F-4D97-AF65-F5344CB8AC3E}">
        <p14:creationId xmlns:p14="http://schemas.microsoft.com/office/powerpoint/2010/main" val="303383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B8781-C293-904C-BEBA-8631FA2ACDA3}"/>
              </a:ext>
            </a:extLst>
          </p:cNvPr>
          <p:cNvSpPr>
            <a:spLocks noGrp="1"/>
          </p:cNvSpPr>
          <p:nvPr>
            <p:ph type="title"/>
          </p:nvPr>
        </p:nvSpPr>
        <p:spPr/>
        <p:txBody>
          <a:bodyPr/>
          <a:lstStyle/>
          <a:p>
            <a:r>
              <a:rPr lang="en-US" dirty="0"/>
              <a:t>Rural Community College Leader Series</a:t>
            </a:r>
          </a:p>
        </p:txBody>
      </p:sp>
      <p:sp>
        <p:nvSpPr>
          <p:cNvPr id="4" name="Slide Number Placeholder 3">
            <a:extLst>
              <a:ext uri="{FF2B5EF4-FFF2-40B4-BE49-F238E27FC236}">
                <a16:creationId xmlns:a16="http://schemas.microsoft.com/office/drawing/2014/main" id="{A6492D74-E5B9-E545-A84D-D2C0C4B61FDF}"/>
              </a:ext>
            </a:extLst>
          </p:cNvPr>
          <p:cNvSpPr>
            <a:spLocks noGrp="1"/>
          </p:cNvSpPr>
          <p:nvPr>
            <p:ph type="sldNum" sz="quarter" idx="12"/>
          </p:nvPr>
        </p:nvSpPr>
        <p:spPr/>
        <p:txBody>
          <a:bodyPr/>
          <a:lstStyle/>
          <a:p>
            <a:fld id="{8D168AC5-DCE0-6845-9E8D-FC5BEB689ED3}" type="slidenum">
              <a:rPr lang="en-US" smtClean="0"/>
              <a:t>4</a:t>
            </a:fld>
            <a:endParaRPr lang="en-US"/>
          </a:p>
        </p:txBody>
      </p:sp>
      <p:sp>
        <p:nvSpPr>
          <p:cNvPr id="8" name="Content Placeholder 6">
            <a:extLst>
              <a:ext uri="{FF2B5EF4-FFF2-40B4-BE49-F238E27FC236}">
                <a16:creationId xmlns:a16="http://schemas.microsoft.com/office/drawing/2014/main" id="{AD18B969-EE73-FB46-879D-452B6DB2C3BA}"/>
              </a:ext>
            </a:extLst>
          </p:cNvPr>
          <p:cNvSpPr>
            <a:spLocks noGrp="1"/>
          </p:cNvSpPr>
          <p:nvPr>
            <p:ph idx="1"/>
          </p:nvPr>
        </p:nvSpPr>
        <p:spPr>
          <a:xfrm>
            <a:off x="324633" y="1469571"/>
            <a:ext cx="11867366" cy="4527547"/>
          </a:xfrm>
          <a:solidFill>
            <a:schemeClr val="accent4"/>
          </a:solidFill>
        </p:spPr>
        <p:txBody>
          <a:bodyPr lIns="274320" tIns="274320" rIns="274320" bIns="274320" anchor="ctr">
            <a:normAutofit lnSpcReduction="10000"/>
          </a:bodyPr>
          <a:lstStyle/>
          <a:p>
            <a:pPr>
              <a:lnSpc>
                <a:spcPct val="100000"/>
              </a:lnSpc>
            </a:pPr>
            <a:r>
              <a:rPr lang="en-US" sz="3200" dirty="0">
                <a:solidFill>
                  <a:schemeClr val="accent1">
                    <a:lumMod val="50000"/>
                  </a:schemeClr>
                </a:solidFill>
              </a:rPr>
              <a:t>The Big Picture</a:t>
            </a:r>
          </a:p>
          <a:p>
            <a:pPr>
              <a:lnSpc>
                <a:spcPct val="100000"/>
              </a:lnSpc>
            </a:pPr>
            <a:r>
              <a:rPr lang="en-US" sz="3200" dirty="0">
                <a:solidFill>
                  <a:schemeClr val="accent1">
                    <a:lumMod val="50000"/>
                  </a:schemeClr>
                </a:solidFill>
              </a:rPr>
              <a:t>Brief 1: Creating a College-Going Mindset </a:t>
            </a:r>
          </a:p>
          <a:p>
            <a:pPr>
              <a:lnSpc>
                <a:spcPct val="100000"/>
              </a:lnSpc>
            </a:pPr>
            <a:r>
              <a:rPr lang="en-US" sz="3200" dirty="0">
                <a:solidFill>
                  <a:schemeClr val="accent1">
                    <a:lumMod val="50000"/>
                  </a:schemeClr>
                </a:solidFill>
              </a:rPr>
              <a:t>Brief 2: Acting Boldly to Build Financial Solvency </a:t>
            </a:r>
          </a:p>
          <a:p>
            <a:pPr>
              <a:lnSpc>
                <a:spcPct val="100000"/>
              </a:lnSpc>
            </a:pPr>
            <a:r>
              <a:rPr lang="en-US" sz="3200" dirty="0">
                <a:solidFill>
                  <a:schemeClr val="accent1">
                    <a:lumMod val="50000"/>
                  </a:schemeClr>
                </a:solidFill>
              </a:rPr>
              <a:t>Brief 3: Cultivating Partnerships to Support Students’ Basic Needs</a:t>
            </a:r>
          </a:p>
          <a:p>
            <a:pPr>
              <a:lnSpc>
                <a:spcPct val="100000"/>
              </a:lnSpc>
            </a:pPr>
            <a:r>
              <a:rPr lang="en-US" sz="3200" dirty="0">
                <a:solidFill>
                  <a:schemeClr val="accent1">
                    <a:lumMod val="50000"/>
                  </a:schemeClr>
                </a:solidFill>
              </a:rPr>
              <a:t>Brief 4: Diversifying Faculty at Rural Colleges</a:t>
            </a:r>
          </a:p>
          <a:p>
            <a:pPr>
              <a:lnSpc>
                <a:spcPct val="100000"/>
              </a:lnSpc>
            </a:pPr>
            <a:r>
              <a:rPr lang="en-US" sz="3200" dirty="0">
                <a:solidFill>
                  <a:schemeClr val="accent1">
                    <a:lumMod val="50000"/>
                  </a:schemeClr>
                </a:solidFill>
              </a:rPr>
              <a:t>Brief 5: Redesigning Advising and Support Services</a:t>
            </a:r>
          </a:p>
          <a:p>
            <a:pPr>
              <a:lnSpc>
                <a:spcPct val="100000"/>
              </a:lnSpc>
            </a:pPr>
            <a:r>
              <a:rPr lang="en-US" sz="3200" dirty="0">
                <a:solidFill>
                  <a:schemeClr val="accent1">
                    <a:lumMod val="50000"/>
                  </a:schemeClr>
                </a:solidFill>
              </a:rPr>
              <a:t>Brief 6: Collaborating to Create Regional Economic Opportunity</a:t>
            </a:r>
          </a:p>
        </p:txBody>
      </p:sp>
      <p:sp>
        <p:nvSpPr>
          <p:cNvPr id="9" name="Rectangle 8">
            <a:extLst>
              <a:ext uri="{FF2B5EF4-FFF2-40B4-BE49-F238E27FC236}">
                <a16:creationId xmlns:a16="http://schemas.microsoft.com/office/drawing/2014/main" id="{5D8AE9AC-614D-F145-9507-04B981411969}"/>
              </a:ext>
            </a:extLst>
          </p:cNvPr>
          <p:cNvSpPr/>
          <p:nvPr/>
        </p:nvSpPr>
        <p:spPr>
          <a:xfrm>
            <a:off x="324634" y="6215746"/>
            <a:ext cx="10698270" cy="461665"/>
          </a:xfrm>
          <a:prstGeom prst="rect">
            <a:avLst/>
          </a:prstGeom>
        </p:spPr>
        <p:txBody>
          <a:bodyPr wrap="square">
            <a:spAutoFit/>
          </a:bodyPr>
          <a:lstStyle/>
          <a:p>
            <a:pPr algn="ctr"/>
            <a:r>
              <a:rPr lang="en-US" sz="2300" b="1" dirty="0">
                <a:solidFill>
                  <a:schemeClr val="accent1">
                    <a:lumMod val="75000"/>
                  </a:schemeClr>
                </a:solidFill>
              </a:rPr>
              <a:t>Link to the briefs -  http://</a:t>
            </a:r>
            <a:r>
              <a:rPr lang="en-US" sz="2300" b="1" dirty="0" err="1">
                <a:solidFill>
                  <a:schemeClr val="accent1">
                    <a:lumMod val="75000"/>
                  </a:schemeClr>
                </a:solidFill>
              </a:rPr>
              <a:t>ncii-improve.com</a:t>
            </a:r>
            <a:r>
              <a:rPr lang="en-US" sz="2300" b="1" dirty="0">
                <a:solidFill>
                  <a:schemeClr val="accent1">
                    <a:lumMod val="75000"/>
                  </a:schemeClr>
                </a:solidFill>
              </a:rPr>
              <a:t>/rural-community-college-leader-series/</a:t>
            </a:r>
          </a:p>
        </p:txBody>
      </p:sp>
    </p:spTree>
    <p:extLst>
      <p:ext uri="{BB962C8B-B14F-4D97-AF65-F5344CB8AC3E}">
        <p14:creationId xmlns:p14="http://schemas.microsoft.com/office/powerpoint/2010/main" val="2913528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B8781-C293-904C-BEBA-8631FA2ACDA3}"/>
              </a:ext>
            </a:extLst>
          </p:cNvPr>
          <p:cNvSpPr>
            <a:spLocks noGrp="1"/>
          </p:cNvSpPr>
          <p:nvPr>
            <p:ph type="title"/>
          </p:nvPr>
        </p:nvSpPr>
        <p:spPr/>
        <p:txBody>
          <a:bodyPr/>
          <a:lstStyle/>
          <a:p>
            <a:r>
              <a:rPr lang="en-US" dirty="0"/>
              <a:t>Rural Community College Leader Series</a:t>
            </a:r>
          </a:p>
        </p:txBody>
      </p:sp>
      <p:sp>
        <p:nvSpPr>
          <p:cNvPr id="4" name="Slide Number Placeholder 3">
            <a:extLst>
              <a:ext uri="{FF2B5EF4-FFF2-40B4-BE49-F238E27FC236}">
                <a16:creationId xmlns:a16="http://schemas.microsoft.com/office/drawing/2014/main" id="{A6492D74-E5B9-E545-A84D-D2C0C4B61FDF}"/>
              </a:ext>
            </a:extLst>
          </p:cNvPr>
          <p:cNvSpPr>
            <a:spLocks noGrp="1"/>
          </p:cNvSpPr>
          <p:nvPr>
            <p:ph type="sldNum" sz="quarter" idx="12"/>
          </p:nvPr>
        </p:nvSpPr>
        <p:spPr/>
        <p:txBody>
          <a:bodyPr/>
          <a:lstStyle/>
          <a:p>
            <a:fld id="{8D168AC5-DCE0-6845-9E8D-FC5BEB689ED3}" type="slidenum">
              <a:rPr lang="en-US" smtClean="0"/>
              <a:t>5</a:t>
            </a:fld>
            <a:endParaRPr lang="en-US"/>
          </a:p>
        </p:txBody>
      </p:sp>
      <p:sp>
        <p:nvSpPr>
          <p:cNvPr id="8" name="Content Placeholder 6">
            <a:extLst>
              <a:ext uri="{FF2B5EF4-FFF2-40B4-BE49-F238E27FC236}">
                <a16:creationId xmlns:a16="http://schemas.microsoft.com/office/drawing/2014/main" id="{AD18B969-EE73-FB46-879D-452B6DB2C3BA}"/>
              </a:ext>
            </a:extLst>
          </p:cNvPr>
          <p:cNvSpPr>
            <a:spLocks noGrp="1"/>
          </p:cNvSpPr>
          <p:nvPr>
            <p:ph idx="1"/>
          </p:nvPr>
        </p:nvSpPr>
        <p:spPr>
          <a:xfrm>
            <a:off x="324633" y="1306287"/>
            <a:ext cx="11867366" cy="5050064"/>
          </a:xfrm>
          <a:solidFill>
            <a:schemeClr val="bg1">
              <a:lumMod val="85000"/>
            </a:schemeClr>
          </a:solidFill>
        </p:spPr>
        <p:txBody>
          <a:bodyPr lIns="182880" tIns="182880" rIns="182880" bIns="182880" anchor="ctr">
            <a:normAutofit fontScale="70000" lnSpcReduction="20000"/>
          </a:bodyPr>
          <a:lstStyle/>
          <a:p>
            <a:pPr marL="0" indent="0">
              <a:lnSpc>
                <a:spcPct val="120000"/>
              </a:lnSpc>
              <a:buNone/>
            </a:pPr>
            <a:r>
              <a:rPr lang="en-US" sz="3200" b="1" dirty="0">
                <a:solidFill>
                  <a:schemeClr val="accent1">
                    <a:lumMod val="50000"/>
                  </a:schemeClr>
                </a:solidFill>
              </a:rPr>
              <a:t>THE EQUITY IMPERATIVE</a:t>
            </a:r>
          </a:p>
          <a:p>
            <a:pPr>
              <a:lnSpc>
                <a:spcPct val="120000"/>
              </a:lnSpc>
            </a:pPr>
            <a:r>
              <a:rPr lang="en-US" sz="3200" dirty="0">
                <a:solidFill>
                  <a:schemeClr val="accent1">
                    <a:lumMod val="50000"/>
                  </a:schemeClr>
                </a:solidFill>
              </a:rPr>
              <a:t>Rural colleges share the conviction that they exist in large part to build communities, interrupt persistent poverty cycles, and promote the economic upward mobility of their students. </a:t>
            </a:r>
          </a:p>
          <a:p>
            <a:pPr>
              <a:lnSpc>
                <a:spcPct val="120000"/>
              </a:lnSpc>
            </a:pPr>
            <a:r>
              <a:rPr lang="en-US" sz="3200" dirty="0">
                <a:solidFill>
                  <a:schemeClr val="accent1">
                    <a:lumMod val="50000"/>
                  </a:schemeClr>
                </a:solidFill>
              </a:rPr>
              <a:t>Efforts related to improving diversity, equity, and inclusion have a variety of motivators and whatever their origins, these efforts are as important in rural America as they are in urban areas.</a:t>
            </a:r>
          </a:p>
          <a:p>
            <a:pPr>
              <a:lnSpc>
                <a:spcPct val="120000"/>
              </a:lnSpc>
            </a:pPr>
            <a:r>
              <a:rPr lang="en-US" sz="3200" dirty="0">
                <a:solidFill>
                  <a:schemeClr val="accent1">
                    <a:lumMod val="50000"/>
                  </a:schemeClr>
                </a:solidFill>
              </a:rPr>
              <a:t>Rural colleges serve populations that include first-generation students, low-income students, students of color, adults re-entering higher education, gender nonconforming students, and others. </a:t>
            </a:r>
          </a:p>
          <a:p>
            <a:pPr>
              <a:lnSpc>
                <a:spcPct val="120000"/>
              </a:lnSpc>
            </a:pPr>
            <a:r>
              <a:rPr lang="en-US" sz="3200" dirty="0">
                <a:solidFill>
                  <a:schemeClr val="accent1">
                    <a:lumMod val="50000"/>
                  </a:schemeClr>
                </a:solidFill>
              </a:rPr>
              <a:t>While each community is different, every college has current and potential students who face barriers that other students do not. </a:t>
            </a:r>
          </a:p>
          <a:p>
            <a:pPr>
              <a:lnSpc>
                <a:spcPct val="120000"/>
              </a:lnSpc>
            </a:pPr>
            <a:r>
              <a:rPr lang="en-US" sz="3200" dirty="0">
                <a:solidFill>
                  <a:schemeClr val="accent1">
                    <a:lumMod val="50000"/>
                  </a:schemeClr>
                </a:solidFill>
              </a:rPr>
              <a:t>To stay true to its mission, each college must acknowledge and purposefully work to break down these barriers and close opportunity gaps.</a:t>
            </a:r>
          </a:p>
        </p:txBody>
      </p:sp>
    </p:spTree>
    <p:extLst>
      <p:ext uri="{BB962C8B-B14F-4D97-AF65-F5344CB8AC3E}">
        <p14:creationId xmlns:p14="http://schemas.microsoft.com/office/powerpoint/2010/main" val="3309341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B8781-C293-904C-BEBA-8631FA2ACDA3}"/>
              </a:ext>
            </a:extLst>
          </p:cNvPr>
          <p:cNvSpPr>
            <a:spLocks noGrp="1"/>
          </p:cNvSpPr>
          <p:nvPr>
            <p:ph type="title"/>
          </p:nvPr>
        </p:nvSpPr>
        <p:spPr>
          <a:xfrm>
            <a:off x="291975" y="365126"/>
            <a:ext cx="10698270" cy="834386"/>
          </a:xfrm>
        </p:spPr>
        <p:txBody>
          <a:bodyPr>
            <a:normAutofit/>
          </a:bodyPr>
          <a:lstStyle/>
          <a:p>
            <a:r>
              <a:rPr lang="en-US" sz="4000" dirty="0"/>
              <a:t>Building on What We Learned from the Pandemic </a:t>
            </a:r>
          </a:p>
        </p:txBody>
      </p:sp>
      <p:sp>
        <p:nvSpPr>
          <p:cNvPr id="3" name="Content Placeholder 2">
            <a:extLst>
              <a:ext uri="{FF2B5EF4-FFF2-40B4-BE49-F238E27FC236}">
                <a16:creationId xmlns:a16="http://schemas.microsoft.com/office/drawing/2014/main" id="{67092BDB-0086-0C4B-8746-966C05AC5036}"/>
              </a:ext>
            </a:extLst>
          </p:cNvPr>
          <p:cNvSpPr>
            <a:spLocks noGrp="1"/>
          </p:cNvSpPr>
          <p:nvPr>
            <p:ph idx="1"/>
          </p:nvPr>
        </p:nvSpPr>
        <p:spPr>
          <a:xfrm>
            <a:off x="324633" y="1199513"/>
            <a:ext cx="9145939" cy="5156838"/>
          </a:xfrm>
        </p:spPr>
        <p:txBody>
          <a:bodyPr>
            <a:normAutofit fontScale="85000" lnSpcReduction="10000"/>
          </a:bodyPr>
          <a:lstStyle/>
          <a:p>
            <a:pPr marL="0" indent="0" algn="ctr">
              <a:lnSpc>
                <a:spcPct val="100000"/>
              </a:lnSpc>
              <a:buNone/>
            </a:pPr>
            <a:r>
              <a:rPr lang="en-US" b="1" dirty="0">
                <a:solidFill>
                  <a:schemeClr val="accent1">
                    <a:lumMod val="50000"/>
                  </a:schemeClr>
                </a:solidFill>
              </a:rPr>
              <a:t>Redesign Virtual Advising &amp; Support Structures</a:t>
            </a:r>
          </a:p>
          <a:p>
            <a:pPr marL="0" indent="0">
              <a:lnSpc>
                <a:spcPct val="100000"/>
              </a:lnSpc>
              <a:buNone/>
            </a:pPr>
            <a:r>
              <a:rPr lang="en-US" dirty="0">
                <a:solidFill>
                  <a:schemeClr val="accent1">
                    <a:lumMod val="50000"/>
                  </a:schemeClr>
                </a:solidFill>
              </a:rPr>
              <a:t>Advising should be:</a:t>
            </a:r>
          </a:p>
          <a:p>
            <a:pPr>
              <a:lnSpc>
                <a:spcPct val="100000"/>
              </a:lnSpc>
            </a:pPr>
            <a:r>
              <a:rPr lang="en-US" b="1" dirty="0">
                <a:solidFill>
                  <a:schemeClr val="accent1">
                    <a:lumMod val="50000"/>
                  </a:schemeClr>
                </a:solidFill>
              </a:rPr>
              <a:t>Career focused </a:t>
            </a:r>
            <a:r>
              <a:rPr lang="en-US" dirty="0">
                <a:solidFill>
                  <a:schemeClr val="accent1">
                    <a:lumMod val="50000"/>
                  </a:schemeClr>
                </a:solidFill>
              </a:rPr>
              <a:t>so it helps students navigate norms that do not always support higher education.</a:t>
            </a:r>
          </a:p>
          <a:p>
            <a:pPr>
              <a:lnSpc>
                <a:spcPct val="100000"/>
              </a:lnSpc>
            </a:pPr>
            <a:r>
              <a:rPr lang="en-US" b="1" dirty="0">
                <a:solidFill>
                  <a:schemeClr val="accent1">
                    <a:lumMod val="50000"/>
                  </a:schemeClr>
                </a:solidFill>
              </a:rPr>
              <a:t>Proactive</a:t>
            </a:r>
            <a:r>
              <a:rPr lang="en-US" dirty="0">
                <a:solidFill>
                  <a:schemeClr val="accent1">
                    <a:lumMod val="50000"/>
                  </a:schemeClr>
                </a:solidFill>
              </a:rPr>
              <a:t> so students feel connected; do not have to take the lead in asking for support; and have help navigating work demands, family responsibilities, and financial barriers.</a:t>
            </a:r>
          </a:p>
          <a:p>
            <a:pPr>
              <a:lnSpc>
                <a:spcPct val="100000"/>
              </a:lnSpc>
            </a:pPr>
            <a:r>
              <a:rPr lang="en-US" b="1" dirty="0">
                <a:solidFill>
                  <a:schemeClr val="accent1">
                    <a:lumMod val="50000"/>
                  </a:schemeClr>
                </a:solidFill>
              </a:rPr>
              <a:t>Technology mediated </a:t>
            </a:r>
            <a:r>
              <a:rPr lang="en-US" dirty="0">
                <a:solidFill>
                  <a:schemeClr val="accent1">
                    <a:lumMod val="50000"/>
                  </a:schemeClr>
                </a:solidFill>
              </a:rPr>
              <a:t>so advising and support are more accessible and so students and advisors can build relationships over time.</a:t>
            </a:r>
          </a:p>
          <a:p>
            <a:pPr>
              <a:lnSpc>
                <a:spcPct val="100000"/>
              </a:lnSpc>
            </a:pPr>
            <a:r>
              <a:rPr lang="en-US" b="1" dirty="0">
                <a:solidFill>
                  <a:schemeClr val="accent1">
                    <a:lumMod val="50000"/>
                  </a:schemeClr>
                </a:solidFill>
              </a:rPr>
              <a:t>Continuous throughout the student experience </a:t>
            </a:r>
            <a:r>
              <a:rPr lang="en-US" dirty="0">
                <a:solidFill>
                  <a:schemeClr val="accent1">
                    <a:lumMod val="50000"/>
                  </a:schemeClr>
                </a:solidFill>
              </a:rPr>
              <a:t>so advising changes from an enrollment-focused transaction to a relational approach that fully supports students as they pursue their educational and career goals.</a:t>
            </a:r>
          </a:p>
        </p:txBody>
      </p:sp>
      <p:sp>
        <p:nvSpPr>
          <p:cNvPr id="4" name="Slide Number Placeholder 3">
            <a:extLst>
              <a:ext uri="{FF2B5EF4-FFF2-40B4-BE49-F238E27FC236}">
                <a16:creationId xmlns:a16="http://schemas.microsoft.com/office/drawing/2014/main" id="{A6492D74-E5B9-E545-A84D-D2C0C4B61FDF}"/>
              </a:ext>
            </a:extLst>
          </p:cNvPr>
          <p:cNvSpPr>
            <a:spLocks noGrp="1"/>
          </p:cNvSpPr>
          <p:nvPr>
            <p:ph type="sldNum" sz="quarter" idx="12"/>
          </p:nvPr>
        </p:nvSpPr>
        <p:spPr/>
        <p:txBody>
          <a:bodyPr/>
          <a:lstStyle/>
          <a:p>
            <a:fld id="{8D168AC5-DCE0-6845-9E8D-FC5BEB689ED3}" type="slidenum">
              <a:rPr lang="en-US" smtClean="0"/>
              <a:t>6</a:t>
            </a:fld>
            <a:endParaRPr lang="en-US"/>
          </a:p>
        </p:txBody>
      </p:sp>
      <p:sp>
        <p:nvSpPr>
          <p:cNvPr id="5" name="TextBox 4">
            <a:extLst>
              <a:ext uri="{FF2B5EF4-FFF2-40B4-BE49-F238E27FC236}">
                <a16:creationId xmlns:a16="http://schemas.microsoft.com/office/drawing/2014/main" id="{5AF097E3-4420-9C48-B266-7A29048BC33A}"/>
              </a:ext>
            </a:extLst>
          </p:cNvPr>
          <p:cNvSpPr txBox="1"/>
          <p:nvPr/>
        </p:nvSpPr>
        <p:spPr>
          <a:xfrm>
            <a:off x="9470572" y="2129703"/>
            <a:ext cx="2952922" cy="3046988"/>
          </a:xfrm>
          <a:prstGeom prst="rect">
            <a:avLst/>
          </a:prstGeom>
          <a:solidFill>
            <a:schemeClr val="accent4"/>
          </a:solidFill>
        </p:spPr>
        <p:txBody>
          <a:bodyPr wrap="square" lIns="274320" tIns="274320" rIns="274320" bIns="274320" rtlCol="0">
            <a:spAutoFit/>
          </a:bodyPr>
          <a:lstStyle/>
          <a:p>
            <a:r>
              <a:rPr lang="en-US" b="1" dirty="0">
                <a:solidFill>
                  <a:schemeClr val="accent6"/>
                </a:solidFill>
              </a:rPr>
              <a:t>“The pandemic provided an opportunity for community colleges to evolve advising and support services to</a:t>
            </a:r>
          </a:p>
          <a:p>
            <a:r>
              <a:rPr lang="en-US" b="1" dirty="0">
                <a:solidFill>
                  <a:schemeClr val="accent6"/>
                </a:solidFill>
              </a:rPr>
              <a:t>align with virtual learning and to better serve students living in rural communities.”</a:t>
            </a:r>
            <a:endParaRPr lang="en-US" dirty="0">
              <a:solidFill>
                <a:schemeClr val="accent6"/>
              </a:solidFill>
            </a:endParaRPr>
          </a:p>
        </p:txBody>
      </p:sp>
    </p:spTree>
    <p:extLst>
      <p:ext uri="{BB962C8B-B14F-4D97-AF65-F5344CB8AC3E}">
        <p14:creationId xmlns:p14="http://schemas.microsoft.com/office/powerpoint/2010/main" val="3897404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453A0B00-82E5-8E45-B92B-26ABEE9767CA}"/>
              </a:ext>
            </a:extLst>
          </p:cNvPr>
          <p:cNvGraphicFramePr>
            <a:graphicFrameLocks noGrp="1"/>
          </p:cNvGraphicFramePr>
          <p:nvPr>
            <p:ph sz="half" idx="1"/>
            <p:extLst>
              <p:ext uri="{D42A27DB-BD31-4B8C-83A1-F6EECF244321}">
                <p14:modId xmlns:p14="http://schemas.microsoft.com/office/powerpoint/2010/main" val="2672450083"/>
              </p:ext>
            </p:extLst>
          </p:nvPr>
        </p:nvGraphicFramePr>
        <p:xfrm>
          <a:off x="323849" y="1720515"/>
          <a:ext cx="9758614" cy="24284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a:extLst>
              <a:ext uri="{FF2B5EF4-FFF2-40B4-BE49-F238E27FC236}">
                <a16:creationId xmlns:a16="http://schemas.microsoft.com/office/drawing/2014/main" id="{64FEFA7F-C7AA-2E41-8D87-A1D6C096D168}"/>
              </a:ext>
            </a:extLst>
          </p:cNvPr>
          <p:cNvSpPr>
            <a:spLocks noGrp="1"/>
          </p:cNvSpPr>
          <p:nvPr>
            <p:ph type="sldNum" sz="quarter" idx="12"/>
          </p:nvPr>
        </p:nvSpPr>
        <p:spPr/>
        <p:txBody>
          <a:bodyPr/>
          <a:lstStyle/>
          <a:p>
            <a:fld id="{8D168AC5-DCE0-6845-9E8D-FC5BEB689ED3}" type="slidenum">
              <a:rPr lang="en-US" smtClean="0"/>
              <a:t>7</a:t>
            </a:fld>
            <a:endParaRPr lang="en-US"/>
          </a:p>
        </p:txBody>
      </p:sp>
      <p:graphicFrame>
        <p:nvGraphicFramePr>
          <p:cNvPr id="7" name="Content Placeholder 5">
            <a:extLst>
              <a:ext uri="{FF2B5EF4-FFF2-40B4-BE49-F238E27FC236}">
                <a16:creationId xmlns:a16="http://schemas.microsoft.com/office/drawing/2014/main" id="{D57C7AA8-D0E7-6642-8947-40D63E4950FC}"/>
              </a:ext>
            </a:extLst>
          </p:cNvPr>
          <p:cNvGraphicFramePr>
            <a:graphicFrameLocks/>
          </p:cNvGraphicFramePr>
          <p:nvPr>
            <p:extLst>
              <p:ext uri="{D42A27DB-BD31-4B8C-83A1-F6EECF244321}">
                <p14:modId xmlns:p14="http://schemas.microsoft.com/office/powerpoint/2010/main" val="1599269535"/>
              </p:ext>
            </p:extLst>
          </p:nvPr>
        </p:nvGraphicFramePr>
        <p:xfrm>
          <a:off x="323849" y="4273800"/>
          <a:ext cx="9758614" cy="242845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8" name="Title 1">
            <a:extLst>
              <a:ext uri="{FF2B5EF4-FFF2-40B4-BE49-F238E27FC236}">
                <a16:creationId xmlns:a16="http://schemas.microsoft.com/office/drawing/2014/main" id="{CC573499-4554-C142-85C9-9A047F79E61B}"/>
              </a:ext>
            </a:extLst>
          </p:cNvPr>
          <p:cNvSpPr>
            <a:spLocks noGrp="1"/>
          </p:cNvSpPr>
          <p:nvPr>
            <p:ph type="title"/>
          </p:nvPr>
        </p:nvSpPr>
        <p:spPr>
          <a:xfrm>
            <a:off x="195722" y="-37266"/>
            <a:ext cx="10698270" cy="834386"/>
          </a:xfrm>
        </p:spPr>
        <p:txBody>
          <a:bodyPr>
            <a:normAutofit/>
          </a:bodyPr>
          <a:lstStyle/>
          <a:p>
            <a:r>
              <a:rPr lang="en-US" sz="4000" dirty="0"/>
              <a:t>Frameworks for Advising and Support</a:t>
            </a:r>
          </a:p>
        </p:txBody>
      </p:sp>
      <p:sp>
        <p:nvSpPr>
          <p:cNvPr id="9" name="Content Placeholder 2">
            <a:extLst>
              <a:ext uri="{FF2B5EF4-FFF2-40B4-BE49-F238E27FC236}">
                <a16:creationId xmlns:a16="http://schemas.microsoft.com/office/drawing/2014/main" id="{8E60EB33-2C50-1A41-861F-69B899C8B453}"/>
              </a:ext>
            </a:extLst>
          </p:cNvPr>
          <p:cNvSpPr txBox="1">
            <a:spLocks/>
          </p:cNvSpPr>
          <p:nvPr/>
        </p:nvSpPr>
        <p:spPr>
          <a:xfrm>
            <a:off x="323849" y="599576"/>
            <a:ext cx="10569790" cy="83438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600"/>
              </a:spcBef>
              <a:buFont typeface="Arial" panose="020B0604020202020204" pitchFamily="34" charset="0"/>
              <a:buNone/>
            </a:pPr>
            <a:r>
              <a:rPr lang="en-US" sz="3200" dirty="0">
                <a:solidFill>
                  <a:schemeClr val="accent1">
                    <a:lumMod val="50000"/>
                  </a:schemeClr>
                </a:solidFill>
              </a:rPr>
              <a:t>	</a:t>
            </a:r>
            <a:r>
              <a:rPr lang="en-US" dirty="0">
                <a:solidFill>
                  <a:schemeClr val="accent1">
                    <a:lumMod val="50000"/>
                  </a:schemeClr>
                </a:solidFill>
              </a:rPr>
              <a:t>Guided Pathways </a:t>
            </a:r>
          </a:p>
          <a:p>
            <a:pPr marL="0" indent="0" algn="just">
              <a:lnSpc>
                <a:spcPct val="100000"/>
              </a:lnSpc>
              <a:spcBef>
                <a:spcPts val="600"/>
              </a:spcBef>
              <a:buFont typeface="Arial" panose="020B0604020202020204" pitchFamily="34" charset="0"/>
              <a:buNone/>
            </a:pPr>
            <a:r>
              <a:rPr lang="en-US" dirty="0">
                <a:solidFill>
                  <a:schemeClr val="accent1">
                    <a:lumMod val="50000"/>
                  </a:schemeClr>
                </a:solidFill>
              </a:rPr>
              <a:t>	Completion by Design Loss-Momentum</a:t>
            </a:r>
          </a:p>
          <a:p>
            <a:pPr marL="0" indent="0">
              <a:lnSpc>
                <a:spcPct val="100000"/>
              </a:lnSpc>
              <a:spcBef>
                <a:spcPts val="600"/>
              </a:spcBef>
              <a:buFont typeface="Arial" panose="020B0604020202020204" pitchFamily="34" charset="0"/>
              <a:buNone/>
            </a:pPr>
            <a:r>
              <a:rPr lang="en-US" sz="3200" dirty="0">
                <a:solidFill>
                  <a:schemeClr val="accent1">
                    <a:lumMod val="50000"/>
                  </a:schemeClr>
                </a:solidFill>
              </a:rPr>
              <a:t> </a:t>
            </a:r>
          </a:p>
          <a:p>
            <a:pPr marL="0" indent="0">
              <a:lnSpc>
                <a:spcPct val="100000"/>
              </a:lnSpc>
              <a:buFont typeface="Arial" panose="020B0604020202020204" pitchFamily="34" charset="0"/>
              <a:buNone/>
            </a:pPr>
            <a:endParaRPr lang="en-US" sz="3200" dirty="0">
              <a:solidFill>
                <a:schemeClr val="accent1">
                  <a:lumMod val="50000"/>
                </a:schemeClr>
              </a:solidFill>
            </a:endParaRPr>
          </a:p>
        </p:txBody>
      </p:sp>
    </p:spTree>
    <p:extLst>
      <p:ext uri="{BB962C8B-B14F-4D97-AF65-F5344CB8AC3E}">
        <p14:creationId xmlns:p14="http://schemas.microsoft.com/office/powerpoint/2010/main" val="1509700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B8781-C293-904C-BEBA-8631FA2ACDA3}"/>
              </a:ext>
            </a:extLst>
          </p:cNvPr>
          <p:cNvSpPr>
            <a:spLocks noGrp="1"/>
          </p:cNvSpPr>
          <p:nvPr>
            <p:ph type="title"/>
          </p:nvPr>
        </p:nvSpPr>
        <p:spPr>
          <a:xfrm>
            <a:off x="229550" y="215561"/>
            <a:ext cx="10698270" cy="810532"/>
          </a:xfrm>
        </p:spPr>
        <p:txBody>
          <a:bodyPr>
            <a:normAutofit/>
          </a:bodyPr>
          <a:lstStyle/>
          <a:p>
            <a:r>
              <a:rPr lang="en-US" dirty="0"/>
              <a:t>Highlights from Washington State CC</a:t>
            </a:r>
          </a:p>
        </p:txBody>
      </p:sp>
      <p:graphicFrame>
        <p:nvGraphicFramePr>
          <p:cNvPr id="5" name="Content Placeholder 4">
            <a:extLst>
              <a:ext uri="{FF2B5EF4-FFF2-40B4-BE49-F238E27FC236}">
                <a16:creationId xmlns:a16="http://schemas.microsoft.com/office/drawing/2014/main" id="{17C17331-B7A1-8747-8F75-44CB7A036C44}"/>
              </a:ext>
            </a:extLst>
          </p:cNvPr>
          <p:cNvGraphicFramePr>
            <a:graphicFrameLocks noGrp="1"/>
          </p:cNvGraphicFramePr>
          <p:nvPr>
            <p:ph idx="1"/>
            <p:extLst>
              <p:ext uri="{D42A27DB-BD31-4B8C-83A1-F6EECF244321}">
                <p14:modId xmlns:p14="http://schemas.microsoft.com/office/powerpoint/2010/main" val="2569528226"/>
              </p:ext>
            </p:extLst>
          </p:nvPr>
        </p:nvGraphicFramePr>
        <p:xfrm>
          <a:off x="91336" y="2259106"/>
          <a:ext cx="11966196" cy="45988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A6492D74-E5B9-E545-A84D-D2C0C4B61FDF}"/>
              </a:ext>
            </a:extLst>
          </p:cNvPr>
          <p:cNvSpPr>
            <a:spLocks noGrp="1"/>
          </p:cNvSpPr>
          <p:nvPr>
            <p:ph type="sldNum" sz="quarter" idx="12"/>
          </p:nvPr>
        </p:nvSpPr>
        <p:spPr/>
        <p:txBody>
          <a:bodyPr/>
          <a:lstStyle/>
          <a:p>
            <a:fld id="{8D168AC5-DCE0-6845-9E8D-FC5BEB689ED3}" type="slidenum">
              <a:rPr lang="en-US" smtClean="0"/>
              <a:t>8</a:t>
            </a:fld>
            <a:endParaRPr lang="en-US"/>
          </a:p>
        </p:txBody>
      </p:sp>
      <p:pic>
        <p:nvPicPr>
          <p:cNvPr id="7" name="Picture 6">
            <a:extLst>
              <a:ext uri="{FF2B5EF4-FFF2-40B4-BE49-F238E27FC236}">
                <a16:creationId xmlns:a16="http://schemas.microsoft.com/office/drawing/2014/main" id="{1D1E6D36-5BCC-EA4B-B794-D730686F5015}"/>
              </a:ext>
            </a:extLst>
          </p:cNvPr>
          <p:cNvPicPr>
            <a:picLocks noChangeAspect="1"/>
          </p:cNvPicPr>
          <p:nvPr/>
        </p:nvPicPr>
        <p:blipFill>
          <a:blip r:embed="rId8"/>
          <a:stretch>
            <a:fillRect/>
          </a:stretch>
        </p:blipFill>
        <p:spPr>
          <a:xfrm>
            <a:off x="134468" y="1026093"/>
            <a:ext cx="10888435" cy="1352652"/>
          </a:xfrm>
          <a:prstGeom prst="rect">
            <a:avLst/>
          </a:prstGeom>
        </p:spPr>
      </p:pic>
    </p:spTree>
    <p:extLst>
      <p:ext uri="{BB962C8B-B14F-4D97-AF65-F5344CB8AC3E}">
        <p14:creationId xmlns:p14="http://schemas.microsoft.com/office/powerpoint/2010/main" val="2034237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B8781-C293-904C-BEBA-8631FA2ACDA3}"/>
              </a:ext>
            </a:extLst>
          </p:cNvPr>
          <p:cNvSpPr>
            <a:spLocks noGrp="1"/>
          </p:cNvSpPr>
          <p:nvPr>
            <p:ph type="title"/>
          </p:nvPr>
        </p:nvSpPr>
        <p:spPr>
          <a:xfrm>
            <a:off x="324633" y="365126"/>
            <a:ext cx="10698270" cy="810532"/>
          </a:xfrm>
        </p:spPr>
        <p:txBody>
          <a:bodyPr>
            <a:normAutofit/>
          </a:bodyPr>
          <a:lstStyle/>
          <a:p>
            <a:r>
              <a:rPr lang="en-US" dirty="0"/>
              <a:t>Highlights from Warren County CC</a:t>
            </a:r>
          </a:p>
        </p:txBody>
      </p:sp>
      <p:sp>
        <p:nvSpPr>
          <p:cNvPr id="3" name="Content Placeholder 2">
            <a:extLst>
              <a:ext uri="{FF2B5EF4-FFF2-40B4-BE49-F238E27FC236}">
                <a16:creationId xmlns:a16="http://schemas.microsoft.com/office/drawing/2014/main" id="{67092BDB-0086-0C4B-8746-966C05AC5036}"/>
              </a:ext>
            </a:extLst>
          </p:cNvPr>
          <p:cNvSpPr>
            <a:spLocks noGrp="1"/>
          </p:cNvSpPr>
          <p:nvPr>
            <p:ph idx="1"/>
          </p:nvPr>
        </p:nvSpPr>
        <p:spPr>
          <a:xfrm>
            <a:off x="324633" y="1310053"/>
            <a:ext cx="10515600" cy="4646873"/>
          </a:xfrm>
        </p:spPr>
        <p:txBody>
          <a:bodyPr>
            <a:noAutofit/>
          </a:bodyPr>
          <a:lstStyle/>
          <a:p>
            <a:pPr>
              <a:lnSpc>
                <a:spcPct val="120000"/>
              </a:lnSpc>
            </a:pPr>
            <a:r>
              <a:rPr lang="en-US" sz="3000" dirty="0">
                <a:solidFill>
                  <a:schemeClr val="accent1">
                    <a:lumMod val="50000"/>
                  </a:schemeClr>
                </a:solidFill>
              </a:rPr>
              <a:t>Respect the rural culture and values. Leverage them.</a:t>
            </a:r>
          </a:p>
          <a:p>
            <a:pPr>
              <a:lnSpc>
                <a:spcPct val="120000"/>
              </a:lnSpc>
            </a:pPr>
            <a:r>
              <a:rPr lang="en-US" sz="3000" dirty="0">
                <a:solidFill>
                  <a:schemeClr val="accent1">
                    <a:lumMod val="50000"/>
                  </a:schemeClr>
                </a:solidFill>
              </a:rPr>
              <a:t>Connection through common experience.</a:t>
            </a:r>
          </a:p>
          <a:p>
            <a:pPr>
              <a:lnSpc>
                <a:spcPct val="120000"/>
              </a:lnSpc>
            </a:pPr>
            <a:r>
              <a:rPr lang="en-US" sz="3000" dirty="0">
                <a:solidFill>
                  <a:schemeClr val="accent1">
                    <a:lumMod val="50000"/>
                  </a:schemeClr>
                </a:solidFill>
              </a:rPr>
              <a:t>Return to ‘in-person,’ no delays.</a:t>
            </a:r>
          </a:p>
          <a:p>
            <a:pPr>
              <a:lnSpc>
                <a:spcPct val="120000"/>
              </a:lnSpc>
            </a:pPr>
            <a:r>
              <a:rPr lang="en-US" sz="3000" dirty="0">
                <a:solidFill>
                  <a:schemeClr val="accent1">
                    <a:lumMod val="50000"/>
                  </a:schemeClr>
                </a:solidFill>
              </a:rPr>
              <a:t>Build on student success, do not remediate student setbacks.</a:t>
            </a:r>
          </a:p>
          <a:p>
            <a:pPr>
              <a:lnSpc>
                <a:spcPct val="120000"/>
              </a:lnSpc>
            </a:pPr>
            <a:r>
              <a:rPr lang="en-US" sz="3000" dirty="0">
                <a:solidFill>
                  <a:schemeClr val="accent1">
                    <a:lumMod val="50000"/>
                  </a:schemeClr>
                </a:solidFill>
              </a:rPr>
              <a:t>No remediation, no mandated supports, student informed choice. 11</a:t>
            </a:r>
            <a:r>
              <a:rPr lang="en-US" sz="3000" baseline="30000" dirty="0">
                <a:solidFill>
                  <a:schemeClr val="accent1">
                    <a:lumMod val="50000"/>
                  </a:schemeClr>
                </a:solidFill>
              </a:rPr>
              <a:t>th</a:t>
            </a:r>
            <a:r>
              <a:rPr lang="en-US" sz="3000" dirty="0">
                <a:solidFill>
                  <a:schemeClr val="accent1">
                    <a:lumMod val="50000"/>
                  </a:schemeClr>
                </a:solidFill>
              </a:rPr>
              <a:t> in nation for student success, top 10 graduation rates for diverse students</a:t>
            </a:r>
          </a:p>
          <a:p>
            <a:pPr>
              <a:lnSpc>
                <a:spcPct val="120000"/>
              </a:lnSpc>
            </a:pPr>
            <a:endParaRPr lang="en-US" sz="3000" dirty="0">
              <a:solidFill>
                <a:schemeClr val="accent1">
                  <a:lumMod val="50000"/>
                </a:schemeClr>
              </a:solidFill>
            </a:endParaRPr>
          </a:p>
        </p:txBody>
      </p:sp>
      <p:sp>
        <p:nvSpPr>
          <p:cNvPr id="4" name="Slide Number Placeholder 3">
            <a:extLst>
              <a:ext uri="{FF2B5EF4-FFF2-40B4-BE49-F238E27FC236}">
                <a16:creationId xmlns:a16="http://schemas.microsoft.com/office/drawing/2014/main" id="{A6492D74-E5B9-E545-A84D-D2C0C4B61FDF}"/>
              </a:ext>
            </a:extLst>
          </p:cNvPr>
          <p:cNvSpPr>
            <a:spLocks noGrp="1"/>
          </p:cNvSpPr>
          <p:nvPr>
            <p:ph type="sldNum" sz="quarter" idx="12"/>
          </p:nvPr>
        </p:nvSpPr>
        <p:spPr/>
        <p:txBody>
          <a:bodyPr/>
          <a:lstStyle/>
          <a:p>
            <a:fld id="{8D168AC5-DCE0-6845-9E8D-FC5BEB689ED3}" type="slidenum">
              <a:rPr lang="en-US" smtClean="0"/>
              <a:t>9</a:t>
            </a:fld>
            <a:endParaRPr lang="en-US"/>
          </a:p>
        </p:txBody>
      </p:sp>
    </p:spTree>
    <p:extLst>
      <p:ext uri="{BB962C8B-B14F-4D97-AF65-F5344CB8AC3E}">
        <p14:creationId xmlns:p14="http://schemas.microsoft.com/office/powerpoint/2010/main" val="725084789"/>
      </p:ext>
    </p:extLst>
  </p:cSld>
  <p:clrMapOvr>
    <a:masterClrMapping/>
  </p:clrMapOvr>
</p:sld>
</file>

<file path=ppt/theme/theme1.xml><?xml version="1.0" encoding="utf-8"?>
<a:theme xmlns:a="http://schemas.openxmlformats.org/drawingml/2006/main" name="Office Theme">
  <a:themeElements>
    <a:clrScheme name="NCII Rural Briefs">
      <a:dk1>
        <a:srgbClr val="000000"/>
      </a:dk1>
      <a:lt1>
        <a:srgbClr val="FFFFFF"/>
      </a:lt1>
      <a:dk2>
        <a:srgbClr val="44546A"/>
      </a:dk2>
      <a:lt2>
        <a:srgbClr val="E7E6E6"/>
      </a:lt2>
      <a:accent1>
        <a:srgbClr val="9DA788"/>
      </a:accent1>
      <a:accent2>
        <a:srgbClr val="FBE75F"/>
      </a:accent2>
      <a:accent3>
        <a:srgbClr val="E1E2E2"/>
      </a:accent3>
      <a:accent4>
        <a:srgbClr val="FBF7B5"/>
      </a:accent4>
      <a:accent5>
        <a:srgbClr val="5C4F4A"/>
      </a:accent5>
      <a:accent6>
        <a:srgbClr val="9B9B9B"/>
      </a:accent6>
      <a:hlink>
        <a:srgbClr val="9DA788"/>
      </a:hlink>
      <a:folHlink>
        <a:srgbClr val="9DA78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4916</TotalTime>
  <Words>1222</Words>
  <Application>Microsoft Office PowerPoint</Application>
  <PresentationFormat>Widescreen</PresentationFormat>
  <Paragraphs>118</Paragraphs>
  <Slides>12</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Redesigning Advising and Student Services</vt:lpstr>
      <vt:lpstr>Webinar Agenda:</vt:lpstr>
      <vt:lpstr>Rural Community College Leader Series</vt:lpstr>
      <vt:lpstr>Rural Community College Leader Series</vt:lpstr>
      <vt:lpstr>Rural Community College Leader Series</vt:lpstr>
      <vt:lpstr>Building on What We Learned from the Pandemic </vt:lpstr>
      <vt:lpstr>Frameworks for Advising and Support</vt:lpstr>
      <vt:lpstr>Highlights from Washington State CC</vt:lpstr>
      <vt:lpstr>Highlights from Warren County CC</vt:lpstr>
      <vt:lpstr>Other examples from across the country</vt:lpstr>
      <vt:lpstr>Discussion Questions</vt:lpstr>
      <vt:lpstr>Contact Information:  For questions about Brief #4 email: Vicky Wood – vwood@wscc.edu Will Austin – president@warren.edu  For questions about the Rural Leader Learning Community email: Gretchen Schmidt – gretchen@ncii-improve.com Chris Baldwin – cbaldwin@baldwin-consulting.com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 College-Going Mindset</dc:title>
  <dc:creator>Emily Yahn</dc:creator>
  <cp:lastModifiedBy>Gretchen</cp:lastModifiedBy>
  <cp:revision>72</cp:revision>
  <dcterms:created xsi:type="dcterms:W3CDTF">2021-07-12T14:40:47Z</dcterms:created>
  <dcterms:modified xsi:type="dcterms:W3CDTF">2021-07-28T01:20:20Z</dcterms:modified>
</cp:coreProperties>
</file>