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sldIdLst>
    <p:sldId id="256" r:id="rId2"/>
    <p:sldId id="257" r:id="rId3"/>
    <p:sldId id="260" r:id="rId4"/>
    <p:sldId id="268" r:id="rId5"/>
    <p:sldId id="269" r:id="rId6"/>
    <p:sldId id="264" r:id="rId7"/>
    <p:sldId id="266" r:id="rId8"/>
    <p:sldId id="271" r:id="rId9"/>
    <p:sldId id="267" r:id="rId10"/>
    <p:sldId id="259"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22"/>
    <p:restoredTop sz="94626"/>
  </p:normalViewPr>
  <p:slideViewPr>
    <p:cSldViewPr snapToGrid="0" snapToObjects="1">
      <p:cViewPr varScale="1">
        <p:scale>
          <a:sx n="73" d="100"/>
          <a:sy n="73" d="100"/>
        </p:scale>
        <p:origin x="496" y="56"/>
      </p:cViewPr>
      <p:guideLst/>
    </p:cSldViewPr>
  </p:slideViewPr>
  <p:notesTextViewPr>
    <p:cViewPr>
      <p:scale>
        <a:sx n="1" d="1"/>
        <a:sy n="1" d="1"/>
      </p:scale>
      <p:origin x="0" y="0"/>
    </p:cViewPr>
  </p:notesTextViewPr>
  <p:sorterViewPr>
    <p:cViewPr>
      <p:scale>
        <a:sx n="100" d="100"/>
        <a:sy n="100" d="100"/>
      </p:scale>
      <p:origin x="0" y="-19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7C5414-4533-C941-98A9-566DBF048CB0}" type="datetimeFigureOut">
              <a:rPr lang="en-US" smtClean="0"/>
              <a:t>7/26/2021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EE5F19-916A-554D-8FA1-2DF0CED9B151}" type="slidenum">
              <a:rPr lang="en-US" smtClean="0"/>
              <a:t>‹#›</a:t>
            </a:fld>
            <a:endParaRPr lang="en-US"/>
          </a:p>
        </p:txBody>
      </p:sp>
    </p:spTree>
    <p:extLst>
      <p:ext uri="{BB962C8B-B14F-4D97-AF65-F5344CB8AC3E}">
        <p14:creationId xmlns:p14="http://schemas.microsoft.com/office/powerpoint/2010/main" val="2240361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CEE5F19-916A-554D-8FA1-2DF0CED9B151}" type="slidenum">
              <a:rPr lang="en-US" smtClean="0"/>
              <a:t>1</a:t>
            </a:fld>
            <a:endParaRPr lang="en-US"/>
          </a:p>
        </p:txBody>
      </p:sp>
    </p:spTree>
    <p:extLst>
      <p:ext uri="{BB962C8B-B14F-4D97-AF65-F5344CB8AC3E}">
        <p14:creationId xmlns:p14="http://schemas.microsoft.com/office/powerpoint/2010/main" val="30864179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4"/>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30302C8-B055-984C-B1EE-66E782EE182F}"/>
              </a:ext>
            </a:extLst>
          </p:cNvPr>
          <p:cNvSpPr/>
          <p:nvPr userDrawn="1"/>
        </p:nvSpPr>
        <p:spPr>
          <a:xfrm>
            <a:off x="550866" y="799327"/>
            <a:ext cx="11641133" cy="615553"/>
          </a:xfrm>
          <a:prstGeom prst="rect">
            <a:avLst/>
          </a:prstGeom>
          <a:solidFill>
            <a:schemeClr val="accent1"/>
          </a:solidFill>
        </p:spPr>
        <p:txBody>
          <a:bodyPr wrap="square" lIns="182880" tIns="91440" bIns="91440">
            <a:spAutoFit/>
          </a:bodyPr>
          <a:lstStyle/>
          <a:p>
            <a:r>
              <a:rPr lang="en-US" sz="2800" b="1" dirty="0">
                <a:solidFill>
                  <a:schemeClr val="accent2"/>
                </a:solidFill>
                <a:effectLst/>
                <a:latin typeface="Calibri" panose="020F0502020204030204" pitchFamily="34" charset="0"/>
                <a:cs typeface="Calibri" panose="020F0502020204030204" pitchFamily="34" charset="0"/>
              </a:rPr>
              <a:t>RURAL COMMUNITY COLLEGE LEADER SERIES</a:t>
            </a:r>
            <a:endParaRPr lang="en-US" sz="2800" dirty="0">
              <a:solidFill>
                <a:schemeClr val="accent2"/>
              </a:solidFill>
              <a:effectLst/>
              <a:latin typeface="Calibri" panose="020F0502020204030204" pitchFamily="34" charset="0"/>
              <a:cs typeface="Calibri" panose="020F0502020204030204" pitchFamily="34" charset="0"/>
            </a:endParaRPr>
          </a:p>
        </p:txBody>
      </p:sp>
      <p:sp>
        <p:nvSpPr>
          <p:cNvPr id="10" name="Rectangle 9">
            <a:extLst>
              <a:ext uri="{FF2B5EF4-FFF2-40B4-BE49-F238E27FC236}">
                <a16:creationId xmlns:a16="http://schemas.microsoft.com/office/drawing/2014/main" id="{F836D261-6C36-D240-8BE7-4285E182C86C}"/>
              </a:ext>
            </a:extLst>
          </p:cNvPr>
          <p:cNvSpPr/>
          <p:nvPr userDrawn="1"/>
        </p:nvSpPr>
        <p:spPr>
          <a:xfrm>
            <a:off x="9006214" y="0"/>
            <a:ext cx="2718148" cy="2051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2A30D4-E321-6849-8E13-C141342DB711}"/>
              </a:ext>
            </a:extLst>
          </p:cNvPr>
          <p:cNvSpPr>
            <a:spLocks noGrp="1"/>
          </p:cNvSpPr>
          <p:nvPr>
            <p:ph type="ctrTitle"/>
          </p:nvPr>
        </p:nvSpPr>
        <p:spPr>
          <a:xfrm>
            <a:off x="1524000" y="1894939"/>
            <a:ext cx="7684770" cy="2387600"/>
          </a:xfrm>
        </p:spPr>
        <p:txBody>
          <a:bodyPr anchor="b"/>
          <a:lstStyle>
            <a:lvl1pPr algn="l">
              <a:defRPr sz="600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310702D6-3F60-7149-BE3E-BCB1629E986A}"/>
              </a:ext>
            </a:extLst>
          </p:cNvPr>
          <p:cNvSpPr>
            <a:spLocks noGrp="1"/>
          </p:cNvSpPr>
          <p:nvPr>
            <p:ph type="subTitle" idx="1"/>
          </p:nvPr>
        </p:nvSpPr>
        <p:spPr>
          <a:xfrm>
            <a:off x="25052" y="5614690"/>
            <a:ext cx="12192000" cy="774261"/>
          </a:xfrm>
          <a:solidFill>
            <a:schemeClr val="accent3"/>
          </a:solidFill>
        </p:spPr>
        <p:txBody>
          <a:bodyPr lIns="640080" anchor="ct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9" name="Picture 8" descr="A picture containing text&#10;&#10;Description automatically generated">
            <a:extLst>
              <a:ext uri="{FF2B5EF4-FFF2-40B4-BE49-F238E27FC236}">
                <a16:creationId xmlns:a16="http://schemas.microsoft.com/office/drawing/2014/main" id="{B37543A8-A3C3-9142-B123-FA680140A77F}"/>
              </a:ext>
            </a:extLst>
          </p:cNvPr>
          <p:cNvPicPr>
            <a:picLocks noChangeAspect="1"/>
          </p:cNvPicPr>
          <p:nvPr userDrawn="1"/>
        </p:nvPicPr>
        <p:blipFill>
          <a:blip r:embed="rId2"/>
          <a:stretch>
            <a:fillRect/>
          </a:stretch>
        </p:blipFill>
        <p:spPr>
          <a:xfrm>
            <a:off x="9219322" y="482668"/>
            <a:ext cx="2292202" cy="1095612"/>
          </a:xfrm>
          <a:prstGeom prst="rect">
            <a:avLst/>
          </a:prstGeom>
        </p:spPr>
      </p:pic>
      <p:sp>
        <p:nvSpPr>
          <p:cNvPr id="11" name="Rectangle 10">
            <a:extLst>
              <a:ext uri="{FF2B5EF4-FFF2-40B4-BE49-F238E27FC236}">
                <a16:creationId xmlns:a16="http://schemas.microsoft.com/office/drawing/2014/main" id="{26FA01F1-65CC-544C-A018-8A94D37CA2EC}"/>
              </a:ext>
            </a:extLst>
          </p:cNvPr>
          <p:cNvSpPr/>
          <p:nvPr userDrawn="1"/>
        </p:nvSpPr>
        <p:spPr>
          <a:xfrm>
            <a:off x="9676407" y="1709125"/>
            <a:ext cx="1482650" cy="307777"/>
          </a:xfrm>
          <a:prstGeom prst="rect">
            <a:avLst/>
          </a:prstGeom>
        </p:spPr>
        <p:txBody>
          <a:bodyPr wrap="none">
            <a:spAutoFit/>
          </a:bodyPr>
          <a:lstStyle/>
          <a:p>
            <a:pPr algn="ctr"/>
            <a:r>
              <a:rPr lang="en-US" sz="1400" b="1" i="0" dirty="0">
                <a:solidFill>
                  <a:schemeClr val="accent5"/>
                </a:solidFill>
                <a:effectLst/>
                <a:latin typeface="Calibri" panose="020F0502020204030204" pitchFamily="34" charset="0"/>
                <a:cs typeface="Calibri" panose="020F0502020204030204" pitchFamily="34" charset="0"/>
              </a:rPr>
              <a:t>ncii-improve.com</a:t>
            </a:r>
            <a:endParaRPr lang="en-US" sz="1400" b="1" dirty="0">
              <a:solidFill>
                <a:schemeClr val="accent5"/>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14632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CF6A5-2FBD-3B42-8C0E-2675B3F2EE76}"/>
              </a:ext>
            </a:extLst>
          </p:cNvPr>
          <p:cNvSpPr>
            <a:spLocks noGrp="1"/>
          </p:cNvSpPr>
          <p:nvPr>
            <p:ph type="title"/>
          </p:nvPr>
        </p:nvSpPr>
        <p:spPr/>
        <p:txBody>
          <a:bodyPr/>
          <a:lstStyle>
            <a:lvl1pPr>
              <a:defRPr b="1">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DA58DD2-25D1-DA45-80C9-734EAF2433A3}"/>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C4FEDE50-BC98-454A-B6C8-D6BA262793D1}"/>
              </a:ext>
            </a:extLst>
          </p:cNvPr>
          <p:cNvSpPr>
            <a:spLocks noGrp="1"/>
          </p:cNvSpPr>
          <p:nvPr>
            <p:ph type="ftr" sz="quarter" idx="11"/>
          </p:nvPr>
        </p:nvSpPr>
        <p:spPr>
          <a:xfrm>
            <a:off x="324632" y="6356350"/>
            <a:ext cx="10515600" cy="365125"/>
          </a:xfrm>
        </p:spPr>
        <p:txBody>
          <a:bodyPr/>
          <a:lstStyle/>
          <a:p>
            <a:endParaRPr lang="en-US" dirty="0"/>
          </a:p>
        </p:txBody>
      </p:sp>
      <p:sp>
        <p:nvSpPr>
          <p:cNvPr id="6" name="Slide Number Placeholder 5">
            <a:extLst>
              <a:ext uri="{FF2B5EF4-FFF2-40B4-BE49-F238E27FC236}">
                <a16:creationId xmlns:a16="http://schemas.microsoft.com/office/drawing/2014/main" id="{9A12F144-4083-0343-931E-87ED1A60EADF}"/>
              </a:ext>
            </a:extLst>
          </p:cNvPr>
          <p:cNvSpPr>
            <a:spLocks noGrp="1"/>
          </p:cNvSpPr>
          <p:nvPr>
            <p:ph type="sldNum" sz="quarter" idx="12"/>
          </p:nvPr>
        </p:nvSpPr>
        <p:spPr/>
        <p:txBody>
          <a:bodyPr/>
          <a:lstStyle/>
          <a:p>
            <a:fld id="{8D168AC5-DCE0-6845-9E8D-FC5BEB689ED3}" type="slidenum">
              <a:rPr lang="en-US" smtClean="0"/>
              <a:t>‹#›</a:t>
            </a:fld>
            <a:endParaRPr lang="en-US"/>
          </a:p>
        </p:txBody>
      </p:sp>
    </p:spTree>
    <p:extLst>
      <p:ext uri="{BB962C8B-B14F-4D97-AF65-F5344CB8AC3E}">
        <p14:creationId xmlns:p14="http://schemas.microsoft.com/office/powerpoint/2010/main" val="2374328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0B0AA-88EB-A845-956F-9EC1056349F5}"/>
              </a:ext>
            </a:extLst>
          </p:cNvPr>
          <p:cNvSpPr>
            <a:spLocks noGrp="1"/>
          </p:cNvSpPr>
          <p:nvPr>
            <p:ph type="title"/>
          </p:nvPr>
        </p:nvSpPr>
        <p:spPr>
          <a:xfrm>
            <a:off x="507303" y="958176"/>
            <a:ext cx="10515600" cy="2852737"/>
          </a:xfrm>
        </p:spPr>
        <p:txBody>
          <a:bodyPr anchor="b"/>
          <a:lstStyle>
            <a:lvl1pPr>
              <a:defRPr sz="6000" b="1">
                <a:solidFill>
                  <a:schemeClr val="accent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2AD3ACFE-8DE0-D243-B4CB-0F9B3A912E11}"/>
              </a:ext>
            </a:extLst>
          </p:cNvPr>
          <p:cNvSpPr>
            <a:spLocks noGrp="1"/>
          </p:cNvSpPr>
          <p:nvPr>
            <p:ph type="body" idx="1"/>
          </p:nvPr>
        </p:nvSpPr>
        <p:spPr>
          <a:xfrm>
            <a:off x="507303" y="383790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DC9CA9B9-EA5E-1F4B-A0D1-C69AE2FAB240}"/>
              </a:ext>
            </a:extLst>
          </p:cNvPr>
          <p:cNvSpPr>
            <a:spLocks noGrp="1"/>
          </p:cNvSpPr>
          <p:nvPr>
            <p:ph type="sldNum" sz="quarter" idx="12"/>
          </p:nvPr>
        </p:nvSpPr>
        <p:spPr/>
        <p:txBody>
          <a:bodyPr/>
          <a:lstStyle/>
          <a:p>
            <a:fld id="{8D168AC5-DCE0-6845-9E8D-FC5BEB689ED3}" type="slidenum">
              <a:rPr lang="en-US" smtClean="0"/>
              <a:t>‹#›</a:t>
            </a:fld>
            <a:endParaRPr lang="en-US"/>
          </a:p>
        </p:txBody>
      </p:sp>
    </p:spTree>
    <p:extLst>
      <p:ext uri="{BB962C8B-B14F-4D97-AF65-F5344CB8AC3E}">
        <p14:creationId xmlns:p14="http://schemas.microsoft.com/office/powerpoint/2010/main" val="1029992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BD2D7-4521-D548-835A-AEAF731F9D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AD03DA-0D7A-9E47-A51A-EE22AF6D2D21}"/>
              </a:ext>
            </a:extLst>
          </p:cNvPr>
          <p:cNvSpPr>
            <a:spLocks noGrp="1"/>
          </p:cNvSpPr>
          <p:nvPr>
            <p:ph sz="half" idx="1"/>
          </p:nvPr>
        </p:nvSpPr>
        <p:spPr>
          <a:xfrm>
            <a:off x="324633"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1C0ABEA8-3D16-3D47-9FBB-3FFEAC768AF7}"/>
              </a:ext>
            </a:extLst>
          </p:cNvPr>
          <p:cNvSpPr>
            <a:spLocks noGrp="1"/>
          </p:cNvSpPr>
          <p:nvPr>
            <p:ph sz="half" idx="2"/>
          </p:nvPr>
        </p:nvSpPr>
        <p:spPr>
          <a:xfrm>
            <a:off x="5658633"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83CAD86C-05BE-D64A-9F23-672DBDCCFB0D}"/>
              </a:ext>
            </a:extLst>
          </p:cNvPr>
          <p:cNvSpPr>
            <a:spLocks noGrp="1"/>
          </p:cNvSpPr>
          <p:nvPr>
            <p:ph type="ftr" sz="quarter" idx="11"/>
          </p:nvPr>
        </p:nvSpPr>
        <p:spPr>
          <a:xfrm>
            <a:off x="324633" y="6356350"/>
            <a:ext cx="4114800" cy="365125"/>
          </a:xfrm>
        </p:spPr>
        <p:txBody>
          <a:bodyPr/>
          <a:lstStyle/>
          <a:p>
            <a:endParaRPr lang="en-US" dirty="0"/>
          </a:p>
        </p:txBody>
      </p:sp>
      <p:sp>
        <p:nvSpPr>
          <p:cNvPr id="7" name="Slide Number Placeholder 6">
            <a:extLst>
              <a:ext uri="{FF2B5EF4-FFF2-40B4-BE49-F238E27FC236}">
                <a16:creationId xmlns:a16="http://schemas.microsoft.com/office/drawing/2014/main" id="{2DC45DFE-57A9-C44D-896C-5C2AFAB30FEA}"/>
              </a:ext>
            </a:extLst>
          </p:cNvPr>
          <p:cNvSpPr>
            <a:spLocks noGrp="1"/>
          </p:cNvSpPr>
          <p:nvPr>
            <p:ph type="sldNum" sz="quarter" idx="12"/>
          </p:nvPr>
        </p:nvSpPr>
        <p:spPr/>
        <p:txBody>
          <a:bodyPr/>
          <a:lstStyle/>
          <a:p>
            <a:fld id="{8D168AC5-DCE0-6845-9E8D-FC5BEB689ED3}" type="slidenum">
              <a:rPr lang="en-US" smtClean="0"/>
              <a:t>‹#›</a:t>
            </a:fld>
            <a:endParaRPr lang="en-US"/>
          </a:p>
        </p:txBody>
      </p:sp>
    </p:spTree>
    <p:extLst>
      <p:ext uri="{BB962C8B-B14F-4D97-AF65-F5344CB8AC3E}">
        <p14:creationId xmlns:p14="http://schemas.microsoft.com/office/powerpoint/2010/main" val="3844794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D518A-A2F4-FD44-9657-EA1114466964}"/>
              </a:ext>
            </a:extLst>
          </p:cNvPr>
          <p:cNvSpPr>
            <a:spLocks noGrp="1"/>
          </p:cNvSpPr>
          <p:nvPr>
            <p:ph type="title"/>
          </p:nvPr>
        </p:nvSpPr>
        <p:spPr/>
        <p:txBody>
          <a:bodyPr/>
          <a:lstStyle>
            <a:lvl1pPr>
              <a:defRPr b="1">
                <a:solidFill>
                  <a:schemeClr val="accent1"/>
                </a:solidFill>
              </a:defRPr>
            </a:lvl1pPr>
          </a:lstStyle>
          <a:p>
            <a:r>
              <a:rPr lang="en-US" dirty="0"/>
              <a:t>Click to edit Master title style</a:t>
            </a:r>
          </a:p>
        </p:txBody>
      </p:sp>
      <p:sp>
        <p:nvSpPr>
          <p:cNvPr id="4" name="Footer Placeholder 3">
            <a:extLst>
              <a:ext uri="{FF2B5EF4-FFF2-40B4-BE49-F238E27FC236}">
                <a16:creationId xmlns:a16="http://schemas.microsoft.com/office/drawing/2014/main" id="{460244CA-DFD6-7B4A-AACD-9B9370825DCC}"/>
              </a:ext>
            </a:extLst>
          </p:cNvPr>
          <p:cNvSpPr>
            <a:spLocks noGrp="1"/>
          </p:cNvSpPr>
          <p:nvPr>
            <p:ph type="ftr" sz="quarter" idx="11"/>
          </p:nvPr>
        </p:nvSpPr>
        <p:spPr>
          <a:xfrm>
            <a:off x="324633" y="6356350"/>
            <a:ext cx="10515600" cy="365125"/>
          </a:xfrm>
        </p:spPr>
        <p:txBody>
          <a:bodyPr/>
          <a:lstStyle/>
          <a:p>
            <a:endParaRPr lang="en-US" dirty="0"/>
          </a:p>
        </p:txBody>
      </p:sp>
      <p:sp>
        <p:nvSpPr>
          <p:cNvPr id="5" name="Slide Number Placeholder 4">
            <a:extLst>
              <a:ext uri="{FF2B5EF4-FFF2-40B4-BE49-F238E27FC236}">
                <a16:creationId xmlns:a16="http://schemas.microsoft.com/office/drawing/2014/main" id="{201BB9CE-6F0C-9F40-BE31-9A43A94E98AB}"/>
              </a:ext>
            </a:extLst>
          </p:cNvPr>
          <p:cNvSpPr>
            <a:spLocks noGrp="1"/>
          </p:cNvSpPr>
          <p:nvPr>
            <p:ph type="sldNum" sz="quarter" idx="12"/>
          </p:nvPr>
        </p:nvSpPr>
        <p:spPr/>
        <p:txBody>
          <a:bodyPr/>
          <a:lstStyle/>
          <a:p>
            <a:fld id="{8D168AC5-DCE0-6845-9E8D-FC5BEB689ED3}" type="slidenum">
              <a:rPr lang="en-US" smtClean="0"/>
              <a:t>‹#›</a:t>
            </a:fld>
            <a:endParaRPr lang="en-US"/>
          </a:p>
        </p:txBody>
      </p:sp>
    </p:spTree>
    <p:extLst>
      <p:ext uri="{BB962C8B-B14F-4D97-AF65-F5344CB8AC3E}">
        <p14:creationId xmlns:p14="http://schemas.microsoft.com/office/powerpoint/2010/main" val="304579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B9D7EB5-FB2B-D24F-B6E2-439DEACF5538}"/>
              </a:ext>
            </a:extLst>
          </p:cNvPr>
          <p:cNvSpPr>
            <a:spLocks noGrp="1"/>
          </p:cNvSpPr>
          <p:nvPr>
            <p:ph type="sldNum" sz="quarter" idx="12"/>
          </p:nvPr>
        </p:nvSpPr>
        <p:spPr/>
        <p:txBody>
          <a:bodyPr/>
          <a:lstStyle/>
          <a:p>
            <a:fld id="{8D168AC5-DCE0-6845-9E8D-FC5BEB689ED3}" type="slidenum">
              <a:rPr lang="en-US" smtClean="0"/>
              <a:t>‹#›</a:t>
            </a:fld>
            <a:endParaRPr lang="en-US"/>
          </a:p>
        </p:txBody>
      </p:sp>
    </p:spTree>
    <p:extLst>
      <p:ext uri="{BB962C8B-B14F-4D97-AF65-F5344CB8AC3E}">
        <p14:creationId xmlns:p14="http://schemas.microsoft.com/office/powerpoint/2010/main" val="21053662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CF7755-0264-1444-B6B2-B43742D54C88}"/>
              </a:ext>
            </a:extLst>
          </p:cNvPr>
          <p:cNvSpPr>
            <a:spLocks noGrp="1"/>
          </p:cNvSpPr>
          <p:nvPr>
            <p:ph type="title"/>
          </p:nvPr>
        </p:nvSpPr>
        <p:spPr>
          <a:xfrm>
            <a:off x="324633"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9722373-05C8-F347-B9FD-FCDA786E0DBF}"/>
              </a:ext>
            </a:extLst>
          </p:cNvPr>
          <p:cNvSpPr>
            <a:spLocks noGrp="1"/>
          </p:cNvSpPr>
          <p:nvPr>
            <p:ph type="body" idx="1"/>
          </p:nvPr>
        </p:nvSpPr>
        <p:spPr>
          <a:xfrm>
            <a:off x="324633"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8B5C341C-7C75-244E-B748-5E905D0A9834}"/>
              </a:ext>
            </a:extLst>
          </p:cNvPr>
          <p:cNvSpPr>
            <a:spLocks noGrp="1"/>
          </p:cNvSpPr>
          <p:nvPr>
            <p:ph type="ftr" sz="quarter" idx="3"/>
          </p:nvPr>
        </p:nvSpPr>
        <p:spPr>
          <a:xfrm>
            <a:off x="324632" y="6356350"/>
            <a:ext cx="10515599"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7" name="Rectangle 6">
            <a:extLst>
              <a:ext uri="{FF2B5EF4-FFF2-40B4-BE49-F238E27FC236}">
                <a16:creationId xmlns:a16="http://schemas.microsoft.com/office/drawing/2014/main" id="{70A0A8BD-AE80-BF44-95AB-D056131254E4}"/>
              </a:ext>
            </a:extLst>
          </p:cNvPr>
          <p:cNvSpPr/>
          <p:nvPr userDrawn="1"/>
        </p:nvSpPr>
        <p:spPr>
          <a:xfrm>
            <a:off x="11022904" y="0"/>
            <a:ext cx="11690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4CE53300-8DC4-1A40-B14B-AE0F141A6E71}"/>
              </a:ext>
            </a:extLst>
          </p:cNvPr>
          <p:cNvSpPr>
            <a:spLocks noGrp="1"/>
          </p:cNvSpPr>
          <p:nvPr>
            <p:ph type="sldNum" sz="quarter" idx="4"/>
          </p:nvPr>
        </p:nvSpPr>
        <p:spPr>
          <a:xfrm>
            <a:off x="11022903" y="6356350"/>
            <a:ext cx="1169096" cy="365125"/>
          </a:xfrm>
          <a:prstGeom prst="rect">
            <a:avLst/>
          </a:prstGeom>
        </p:spPr>
        <p:txBody>
          <a:bodyPr vert="horz" lIns="91440" tIns="45720" rIns="91440" bIns="45720" rtlCol="0" anchor="ctr"/>
          <a:lstStyle>
            <a:lvl1pPr algn="ctr">
              <a:defRPr sz="1200">
                <a:solidFill>
                  <a:schemeClr val="bg1"/>
                </a:solidFill>
              </a:defRPr>
            </a:lvl1pPr>
          </a:lstStyle>
          <a:p>
            <a:fld id="{8D168AC5-DCE0-6845-9E8D-FC5BEB689ED3}" type="slidenum">
              <a:rPr lang="en-US" smtClean="0"/>
              <a:pPr/>
              <a:t>‹#›</a:t>
            </a:fld>
            <a:endParaRPr lang="en-US" dirty="0"/>
          </a:p>
        </p:txBody>
      </p:sp>
    </p:spTree>
    <p:extLst>
      <p:ext uri="{BB962C8B-B14F-4D97-AF65-F5344CB8AC3E}">
        <p14:creationId xmlns:p14="http://schemas.microsoft.com/office/powerpoint/2010/main" val="4280957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ftr="0" dt="0"/>
  <p:txStyles>
    <p:title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0345999-761D-4542-BBE0-7207F4B7AD15}"/>
              </a:ext>
            </a:extLst>
          </p:cNvPr>
          <p:cNvSpPr txBox="1"/>
          <p:nvPr/>
        </p:nvSpPr>
        <p:spPr>
          <a:xfrm>
            <a:off x="411024" y="1533841"/>
            <a:ext cx="1754006" cy="3477875"/>
          </a:xfrm>
          <a:prstGeom prst="rect">
            <a:avLst/>
          </a:prstGeom>
          <a:noFill/>
        </p:spPr>
        <p:txBody>
          <a:bodyPr wrap="none" rtlCol="0">
            <a:spAutoFit/>
          </a:bodyPr>
          <a:lstStyle/>
          <a:p>
            <a:r>
              <a:rPr lang="en-US" sz="22000" b="1" dirty="0">
                <a:solidFill>
                  <a:schemeClr val="accent2"/>
                </a:solidFill>
                <a:latin typeface="Arial" panose="020B0604020202020204" pitchFamily="34" charset="0"/>
                <a:cs typeface="Arial" panose="020B0604020202020204" pitchFamily="34" charset="0"/>
              </a:rPr>
              <a:t>3</a:t>
            </a:r>
          </a:p>
        </p:txBody>
      </p:sp>
      <p:sp>
        <p:nvSpPr>
          <p:cNvPr id="2" name="Title 1">
            <a:extLst>
              <a:ext uri="{FF2B5EF4-FFF2-40B4-BE49-F238E27FC236}">
                <a16:creationId xmlns:a16="http://schemas.microsoft.com/office/drawing/2014/main" id="{B7722E94-68A2-A94A-B17D-515F194F24B7}"/>
              </a:ext>
            </a:extLst>
          </p:cNvPr>
          <p:cNvSpPr>
            <a:spLocks noGrp="1"/>
          </p:cNvSpPr>
          <p:nvPr>
            <p:ph type="ctrTitle"/>
          </p:nvPr>
        </p:nvSpPr>
        <p:spPr>
          <a:xfrm>
            <a:off x="2256793" y="1926441"/>
            <a:ext cx="8993799" cy="2387600"/>
          </a:xfrm>
        </p:spPr>
        <p:txBody>
          <a:bodyPr>
            <a:noAutofit/>
          </a:bodyPr>
          <a:lstStyle/>
          <a:p>
            <a:r>
              <a:rPr lang="en-US" sz="5400" dirty="0"/>
              <a:t>Cultivating Partnerships to Support Students’ Basic Needs </a:t>
            </a:r>
          </a:p>
        </p:txBody>
      </p:sp>
      <p:sp>
        <p:nvSpPr>
          <p:cNvPr id="3" name="Subtitle 2">
            <a:extLst>
              <a:ext uri="{FF2B5EF4-FFF2-40B4-BE49-F238E27FC236}">
                <a16:creationId xmlns:a16="http://schemas.microsoft.com/office/drawing/2014/main" id="{DAF58DD1-229A-9E43-87E1-F30C2D172282}"/>
              </a:ext>
            </a:extLst>
          </p:cNvPr>
          <p:cNvSpPr>
            <a:spLocks noGrp="1"/>
          </p:cNvSpPr>
          <p:nvPr>
            <p:ph type="subTitle" idx="1"/>
          </p:nvPr>
        </p:nvSpPr>
        <p:spPr>
          <a:xfrm>
            <a:off x="0" y="5287344"/>
            <a:ext cx="12192000" cy="1113456"/>
          </a:xfrm>
        </p:spPr>
        <p:txBody>
          <a:bodyPr numCol="2">
            <a:normAutofit/>
          </a:bodyPr>
          <a:lstStyle/>
          <a:p>
            <a:pPr>
              <a:spcBef>
                <a:spcPts val="0"/>
              </a:spcBef>
            </a:pPr>
            <a:r>
              <a:rPr lang="en-US" dirty="0"/>
              <a:t>Joe Schaffer</a:t>
            </a:r>
          </a:p>
          <a:p>
            <a:pPr>
              <a:spcBef>
                <a:spcPts val="0"/>
              </a:spcBef>
            </a:pPr>
            <a:r>
              <a:rPr lang="en-US" sz="2000" dirty="0"/>
              <a:t>President</a:t>
            </a:r>
          </a:p>
          <a:p>
            <a:pPr>
              <a:spcBef>
                <a:spcPts val="0"/>
              </a:spcBef>
            </a:pPr>
            <a:r>
              <a:rPr lang="en-US" sz="2000" dirty="0"/>
              <a:t>Laramie County Community College (WY)</a:t>
            </a:r>
          </a:p>
          <a:p>
            <a:pPr>
              <a:spcBef>
                <a:spcPts val="0"/>
              </a:spcBef>
            </a:pPr>
            <a:r>
              <a:rPr lang="en-US" dirty="0"/>
              <a:t>Travis Blume</a:t>
            </a:r>
          </a:p>
          <a:p>
            <a:pPr algn="l">
              <a:spcBef>
                <a:spcPts val="0"/>
              </a:spcBef>
            </a:pPr>
            <a:r>
              <a:rPr lang="en-US" sz="2000" dirty="0"/>
              <a:t>Vice President of Student Services</a:t>
            </a:r>
          </a:p>
          <a:p>
            <a:pPr>
              <a:spcBef>
                <a:spcPts val="0"/>
              </a:spcBef>
            </a:pPr>
            <a:r>
              <a:rPr lang="en-US" sz="2000" dirty="0"/>
              <a:t>Bay de </a:t>
            </a:r>
            <a:r>
              <a:rPr lang="en-US" sz="2000" dirty="0" err="1"/>
              <a:t>Noc</a:t>
            </a:r>
            <a:r>
              <a:rPr lang="en-US" sz="2000" dirty="0"/>
              <a:t> Community College (MI)</a:t>
            </a:r>
          </a:p>
        </p:txBody>
      </p:sp>
      <p:sp>
        <p:nvSpPr>
          <p:cNvPr id="5" name="TextBox 4">
            <a:extLst>
              <a:ext uri="{FF2B5EF4-FFF2-40B4-BE49-F238E27FC236}">
                <a16:creationId xmlns:a16="http://schemas.microsoft.com/office/drawing/2014/main" id="{DF32DEF6-0D69-3244-8FA2-D361FD1048E4}"/>
              </a:ext>
            </a:extLst>
          </p:cNvPr>
          <p:cNvSpPr txBox="1"/>
          <p:nvPr/>
        </p:nvSpPr>
        <p:spPr>
          <a:xfrm>
            <a:off x="653141" y="3120241"/>
            <a:ext cx="1241045" cy="646331"/>
          </a:xfrm>
          <a:prstGeom prst="rect">
            <a:avLst/>
          </a:prstGeom>
          <a:noFill/>
        </p:spPr>
        <p:txBody>
          <a:bodyPr wrap="none" rtlCol="0">
            <a:spAutoFit/>
          </a:bodyPr>
          <a:lstStyle/>
          <a:p>
            <a:r>
              <a:rPr lang="en-US" sz="3600" dirty="0">
                <a:solidFill>
                  <a:schemeClr val="accent6"/>
                </a:solidFill>
              </a:rPr>
              <a:t>BRIEF</a:t>
            </a:r>
          </a:p>
        </p:txBody>
      </p:sp>
    </p:spTree>
    <p:extLst>
      <p:ext uri="{BB962C8B-B14F-4D97-AF65-F5344CB8AC3E}">
        <p14:creationId xmlns:p14="http://schemas.microsoft.com/office/powerpoint/2010/main" val="2990141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F8FDC7C-51B4-E344-A149-DC83A1CBF12D}"/>
              </a:ext>
            </a:extLst>
          </p:cNvPr>
          <p:cNvSpPr>
            <a:spLocks noGrp="1"/>
          </p:cNvSpPr>
          <p:nvPr>
            <p:ph type="title"/>
          </p:nvPr>
        </p:nvSpPr>
        <p:spPr/>
        <p:txBody>
          <a:bodyPr/>
          <a:lstStyle/>
          <a:p>
            <a:r>
              <a:rPr lang="en-US" dirty="0"/>
              <a:t>Discussion Questions</a:t>
            </a:r>
          </a:p>
        </p:txBody>
      </p:sp>
      <p:sp>
        <p:nvSpPr>
          <p:cNvPr id="7" name="Content Placeholder 6">
            <a:extLst>
              <a:ext uri="{FF2B5EF4-FFF2-40B4-BE49-F238E27FC236}">
                <a16:creationId xmlns:a16="http://schemas.microsoft.com/office/drawing/2014/main" id="{C2647B53-F347-3649-A2C9-9DB917ADDACF}"/>
              </a:ext>
            </a:extLst>
          </p:cNvPr>
          <p:cNvSpPr>
            <a:spLocks noGrp="1"/>
          </p:cNvSpPr>
          <p:nvPr>
            <p:ph idx="1"/>
          </p:nvPr>
        </p:nvSpPr>
        <p:spPr>
          <a:xfrm>
            <a:off x="324633" y="1388962"/>
            <a:ext cx="11867366" cy="5023412"/>
          </a:xfrm>
          <a:solidFill>
            <a:schemeClr val="accent4"/>
          </a:solidFill>
        </p:spPr>
        <p:txBody>
          <a:bodyPr lIns="274320" tIns="274320" rIns="274320" bIns="274320" anchor="ctr">
            <a:noAutofit/>
          </a:bodyPr>
          <a:lstStyle/>
          <a:p>
            <a:pPr>
              <a:lnSpc>
                <a:spcPct val="120000"/>
              </a:lnSpc>
              <a:spcBef>
                <a:spcPts val="400"/>
              </a:spcBef>
            </a:pPr>
            <a:r>
              <a:rPr lang="en-US" sz="1900" dirty="0">
                <a:solidFill>
                  <a:schemeClr val="accent1">
                    <a:lumMod val="50000"/>
                  </a:schemeClr>
                </a:solidFill>
              </a:rPr>
              <a:t>How can we best understand the needs of our students and the barriers they face? What methods of data collection could our institution use to learn more from our students (surveys, focus groups, etc.)?</a:t>
            </a:r>
          </a:p>
          <a:p>
            <a:pPr>
              <a:lnSpc>
                <a:spcPct val="120000"/>
              </a:lnSpc>
              <a:spcBef>
                <a:spcPts val="400"/>
              </a:spcBef>
            </a:pPr>
            <a:r>
              <a:rPr lang="en-US" sz="1900" dirty="0">
                <a:solidFill>
                  <a:schemeClr val="accent1">
                    <a:lumMod val="50000"/>
                  </a:schemeClr>
                </a:solidFill>
              </a:rPr>
              <a:t>What inequalities exist among our students? Which students struggle to access supports?</a:t>
            </a:r>
          </a:p>
          <a:p>
            <a:pPr>
              <a:lnSpc>
                <a:spcPct val="120000"/>
              </a:lnSpc>
              <a:spcBef>
                <a:spcPts val="400"/>
              </a:spcBef>
            </a:pPr>
            <a:r>
              <a:rPr lang="en-US" sz="1900" dirty="0">
                <a:solidFill>
                  <a:schemeClr val="accent1">
                    <a:lumMod val="50000"/>
                  </a:schemeClr>
                </a:solidFill>
              </a:rPr>
              <a:t>What community resources can our college access? How can we open communication with local community resources to explore partnerships? How can we foster and support ongoing partnerships?</a:t>
            </a:r>
          </a:p>
          <a:p>
            <a:pPr>
              <a:lnSpc>
                <a:spcPct val="120000"/>
              </a:lnSpc>
              <a:spcBef>
                <a:spcPts val="400"/>
              </a:spcBef>
            </a:pPr>
            <a:r>
              <a:rPr lang="en-US" sz="1900" dirty="0">
                <a:solidFill>
                  <a:schemeClr val="accent1">
                    <a:lumMod val="50000"/>
                  </a:schemeClr>
                </a:solidFill>
              </a:rPr>
              <a:t>How can our college implement holistic supports in a way that would create the most impact on persistence, retention, and degree completion? Should these supports be located on campus, be located in the community, or be virtual?</a:t>
            </a:r>
          </a:p>
          <a:p>
            <a:pPr>
              <a:lnSpc>
                <a:spcPct val="120000"/>
              </a:lnSpc>
              <a:spcBef>
                <a:spcPts val="400"/>
              </a:spcBef>
            </a:pPr>
            <a:r>
              <a:rPr lang="en-US" sz="1900" dirty="0">
                <a:solidFill>
                  <a:schemeClr val="accent1">
                    <a:lumMod val="50000"/>
                  </a:schemeClr>
                </a:solidFill>
              </a:rPr>
              <a:t>What resources would our college need to implement a more holistic support model? Are there community partnerships and/or funding opportunities to help support the implementation or growth of holistic supports?</a:t>
            </a:r>
          </a:p>
          <a:p>
            <a:pPr>
              <a:lnSpc>
                <a:spcPct val="120000"/>
              </a:lnSpc>
              <a:spcBef>
                <a:spcPts val="400"/>
              </a:spcBef>
            </a:pPr>
            <a:r>
              <a:rPr lang="en-US" sz="1900" dirty="0">
                <a:solidFill>
                  <a:schemeClr val="accent1">
                    <a:lumMod val="50000"/>
                  </a:schemeClr>
                </a:solidFill>
              </a:rPr>
              <a:t>What types of employee training and development do we need so employees not only are aware of resources but also are able to assist students in using them? </a:t>
            </a:r>
          </a:p>
        </p:txBody>
      </p:sp>
      <p:sp>
        <p:nvSpPr>
          <p:cNvPr id="5" name="Slide Number Placeholder 4">
            <a:extLst>
              <a:ext uri="{FF2B5EF4-FFF2-40B4-BE49-F238E27FC236}">
                <a16:creationId xmlns:a16="http://schemas.microsoft.com/office/drawing/2014/main" id="{9B605815-CD6E-5A4F-8E11-8EA3B2DD1F5B}"/>
              </a:ext>
            </a:extLst>
          </p:cNvPr>
          <p:cNvSpPr>
            <a:spLocks noGrp="1"/>
          </p:cNvSpPr>
          <p:nvPr>
            <p:ph type="sldNum" sz="quarter" idx="12"/>
          </p:nvPr>
        </p:nvSpPr>
        <p:spPr/>
        <p:txBody>
          <a:bodyPr/>
          <a:lstStyle/>
          <a:p>
            <a:fld id="{8D168AC5-DCE0-6845-9E8D-FC5BEB689ED3}" type="slidenum">
              <a:rPr lang="en-US" smtClean="0"/>
              <a:t>10</a:t>
            </a:fld>
            <a:endParaRPr lang="en-US"/>
          </a:p>
        </p:txBody>
      </p:sp>
    </p:spTree>
    <p:extLst>
      <p:ext uri="{BB962C8B-B14F-4D97-AF65-F5344CB8AC3E}">
        <p14:creationId xmlns:p14="http://schemas.microsoft.com/office/powerpoint/2010/main" val="994249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62D20-1600-A145-90F6-0DFF2D6514F6}"/>
              </a:ext>
            </a:extLst>
          </p:cNvPr>
          <p:cNvSpPr>
            <a:spLocks noGrp="1"/>
          </p:cNvSpPr>
          <p:nvPr>
            <p:ph type="ctrTitle"/>
          </p:nvPr>
        </p:nvSpPr>
        <p:spPr>
          <a:xfrm>
            <a:off x="604158" y="1616529"/>
            <a:ext cx="8441872" cy="3122381"/>
          </a:xfrm>
        </p:spPr>
        <p:txBody>
          <a:bodyPr>
            <a:noAutofit/>
          </a:bodyPr>
          <a:lstStyle/>
          <a:p>
            <a:pPr marL="0" indent="0">
              <a:lnSpc>
                <a:spcPct val="100000"/>
              </a:lnSpc>
            </a:pPr>
            <a:r>
              <a:rPr lang="en-US" sz="2400" u="sng" dirty="0">
                <a:solidFill>
                  <a:schemeClr val="accent1">
                    <a:lumMod val="50000"/>
                  </a:schemeClr>
                </a:solidFill>
              </a:rPr>
              <a:t>Contact Information:</a:t>
            </a:r>
            <a:br>
              <a:rPr lang="en-US" sz="2400" dirty="0">
                <a:solidFill>
                  <a:schemeClr val="accent1">
                    <a:lumMod val="50000"/>
                  </a:schemeClr>
                </a:solidFill>
              </a:rPr>
            </a:br>
            <a:br>
              <a:rPr lang="en-US" sz="1200" dirty="0">
                <a:solidFill>
                  <a:schemeClr val="accent1">
                    <a:lumMod val="50000"/>
                  </a:schemeClr>
                </a:solidFill>
              </a:rPr>
            </a:br>
            <a:r>
              <a:rPr lang="en-US" sz="2400" i="1" dirty="0">
                <a:solidFill>
                  <a:schemeClr val="accent1">
                    <a:lumMod val="50000"/>
                  </a:schemeClr>
                </a:solidFill>
              </a:rPr>
              <a:t>For questions about Brief #3 email:</a:t>
            </a:r>
            <a:br>
              <a:rPr lang="en-US" sz="2400" i="1" dirty="0">
                <a:solidFill>
                  <a:schemeClr val="accent1">
                    <a:lumMod val="50000"/>
                  </a:schemeClr>
                </a:solidFill>
              </a:rPr>
            </a:br>
            <a:r>
              <a:rPr lang="en-US" sz="2400" dirty="0">
                <a:solidFill>
                  <a:schemeClr val="accent1">
                    <a:lumMod val="50000"/>
                  </a:schemeClr>
                </a:solidFill>
              </a:rPr>
              <a:t>Joe Schaffer – </a:t>
            </a:r>
            <a:r>
              <a:rPr lang="en-US" sz="2400" dirty="0" err="1">
                <a:solidFill>
                  <a:schemeClr val="accent1">
                    <a:lumMod val="50000"/>
                  </a:schemeClr>
                </a:solidFill>
              </a:rPr>
              <a:t>jschaffer@lccc.wy.edu</a:t>
            </a:r>
            <a:br>
              <a:rPr lang="en-US" sz="2400" dirty="0">
                <a:solidFill>
                  <a:schemeClr val="accent1">
                    <a:lumMod val="50000"/>
                  </a:schemeClr>
                </a:solidFill>
              </a:rPr>
            </a:br>
            <a:r>
              <a:rPr lang="en-US" sz="2400" dirty="0">
                <a:solidFill>
                  <a:schemeClr val="accent1">
                    <a:lumMod val="50000"/>
                  </a:schemeClr>
                </a:solidFill>
              </a:rPr>
              <a:t>Travis Blume - </a:t>
            </a:r>
            <a:r>
              <a:rPr lang="en-US" sz="2400" dirty="0" err="1">
                <a:solidFill>
                  <a:schemeClr val="accent1">
                    <a:lumMod val="50000"/>
                  </a:schemeClr>
                </a:solidFill>
              </a:rPr>
              <a:t>travis.blume@baycollege.edu</a:t>
            </a:r>
            <a:br>
              <a:rPr lang="en-US" sz="2400" dirty="0">
                <a:solidFill>
                  <a:schemeClr val="accent1">
                    <a:lumMod val="50000"/>
                  </a:schemeClr>
                </a:solidFill>
              </a:rPr>
            </a:br>
            <a:br>
              <a:rPr lang="en-US" sz="1200" dirty="0">
                <a:solidFill>
                  <a:schemeClr val="accent1">
                    <a:lumMod val="50000"/>
                  </a:schemeClr>
                </a:solidFill>
              </a:rPr>
            </a:br>
            <a:r>
              <a:rPr lang="en-US" sz="2400" i="1" dirty="0">
                <a:solidFill>
                  <a:schemeClr val="accent1">
                    <a:lumMod val="50000"/>
                  </a:schemeClr>
                </a:solidFill>
              </a:rPr>
              <a:t>For questions about the Rural Leader Learning Community email:</a:t>
            </a:r>
            <a:br>
              <a:rPr lang="en-US" sz="2400" i="1" dirty="0">
                <a:solidFill>
                  <a:schemeClr val="accent1">
                    <a:lumMod val="50000"/>
                  </a:schemeClr>
                </a:solidFill>
              </a:rPr>
            </a:br>
            <a:r>
              <a:rPr lang="en-US" sz="2400" dirty="0">
                <a:solidFill>
                  <a:schemeClr val="accent1">
                    <a:lumMod val="50000"/>
                  </a:schemeClr>
                </a:solidFill>
              </a:rPr>
              <a:t>Gretchen Schmidt – </a:t>
            </a:r>
            <a:r>
              <a:rPr lang="en-US" sz="2400" dirty="0" err="1">
                <a:solidFill>
                  <a:schemeClr val="accent1">
                    <a:lumMod val="50000"/>
                  </a:schemeClr>
                </a:solidFill>
              </a:rPr>
              <a:t>gretchen@ncii-improve.com</a:t>
            </a:r>
            <a:br>
              <a:rPr lang="en-US" sz="2400" dirty="0">
                <a:solidFill>
                  <a:schemeClr val="accent1">
                    <a:lumMod val="50000"/>
                  </a:schemeClr>
                </a:solidFill>
              </a:rPr>
            </a:br>
            <a:r>
              <a:rPr lang="en-US" sz="2400" dirty="0">
                <a:solidFill>
                  <a:schemeClr val="accent1">
                    <a:lumMod val="50000"/>
                  </a:schemeClr>
                </a:solidFill>
              </a:rPr>
              <a:t>Chris Baldwin – </a:t>
            </a:r>
            <a:r>
              <a:rPr lang="en-US" sz="2400" dirty="0" err="1">
                <a:solidFill>
                  <a:schemeClr val="accent1">
                    <a:lumMod val="50000"/>
                  </a:schemeClr>
                </a:solidFill>
              </a:rPr>
              <a:t>cbaldwin@baldwin-consulting.com</a:t>
            </a:r>
            <a:endParaRPr lang="en-US" sz="2400" dirty="0">
              <a:solidFill>
                <a:schemeClr val="accent1">
                  <a:lumMod val="50000"/>
                </a:schemeClr>
              </a:solidFill>
            </a:endParaRPr>
          </a:p>
        </p:txBody>
      </p:sp>
      <p:sp>
        <p:nvSpPr>
          <p:cNvPr id="3" name="Subtitle 2">
            <a:extLst>
              <a:ext uri="{FF2B5EF4-FFF2-40B4-BE49-F238E27FC236}">
                <a16:creationId xmlns:a16="http://schemas.microsoft.com/office/drawing/2014/main" id="{6D912126-545E-9443-8840-324A810284CE}"/>
              </a:ext>
            </a:extLst>
          </p:cNvPr>
          <p:cNvSpPr>
            <a:spLocks noGrp="1"/>
          </p:cNvSpPr>
          <p:nvPr>
            <p:ph type="subTitle" idx="1"/>
          </p:nvPr>
        </p:nvSpPr>
        <p:spPr>
          <a:xfrm>
            <a:off x="0" y="4963887"/>
            <a:ext cx="12192000" cy="1502226"/>
          </a:xfrm>
        </p:spPr>
        <p:txBody>
          <a:bodyPr lIns="274320" rIns="274320">
            <a:normAutofit/>
          </a:bodyPr>
          <a:lstStyle/>
          <a:p>
            <a:pPr algn="ctr"/>
            <a:r>
              <a:rPr lang="en-US" b="1" dirty="0">
                <a:solidFill>
                  <a:schemeClr val="accent1">
                    <a:lumMod val="50000"/>
                  </a:schemeClr>
                </a:solidFill>
              </a:rPr>
              <a:t>Join a live webinar about the entire series on September 8, 2021 at 2pm ET </a:t>
            </a:r>
          </a:p>
          <a:p>
            <a:pPr algn="ctr"/>
            <a:r>
              <a:rPr lang="en-US" b="1" dirty="0">
                <a:solidFill>
                  <a:schemeClr val="accent1">
                    <a:lumMod val="50000"/>
                  </a:schemeClr>
                </a:solidFill>
              </a:rPr>
              <a:t>The webinar registration link along with briefs can be found on the NCII website:  </a:t>
            </a:r>
          </a:p>
          <a:p>
            <a:pPr algn="ctr"/>
            <a:r>
              <a:rPr lang="en-US" b="1" dirty="0">
                <a:solidFill>
                  <a:schemeClr val="accent1">
                    <a:lumMod val="50000"/>
                  </a:schemeClr>
                </a:solidFill>
              </a:rPr>
              <a:t>http://</a:t>
            </a:r>
            <a:r>
              <a:rPr lang="en-US" b="1" dirty="0" err="1">
                <a:solidFill>
                  <a:schemeClr val="accent1">
                    <a:lumMod val="50000"/>
                  </a:schemeClr>
                </a:solidFill>
              </a:rPr>
              <a:t>ncii-improve.com</a:t>
            </a:r>
            <a:r>
              <a:rPr lang="en-US" b="1" dirty="0">
                <a:solidFill>
                  <a:schemeClr val="accent1">
                    <a:lumMod val="50000"/>
                  </a:schemeClr>
                </a:solidFill>
              </a:rPr>
              <a:t>/rural-community-college-leader-series/</a:t>
            </a:r>
          </a:p>
        </p:txBody>
      </p:sp>
    </p:spTree>
    <p:extLst>
      <p:ext uri="{BB962C8B-B14F-4D97-AF65-F5344CB8AC3E}">
        <p14:creationId xmlns:p14="http://schemas.microsoft.com/office/powerpoint/2010/main" val="3350119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B8781-C293-904C-BEBA-8631FA2ACDA3}"/>
              </a:ext>
            </a:extLst>
          </p:cNvPr>
          <p:cNvSpPr>
            <a:spLocks noGrp="1"/>
          </p:cNvSpPr>
          <p:nvPr>
            <p:ph type="title"/>
          </p:nvPr>
        </p:nvSpPr>
        <p:spPr/>
        <p:txBody>
          <a:bodyPr/>
          <a:lstStyle/>
          <a:p>
            <a:r>
              <a:rPr lang="en-US" dirty="0"/>
              <a:t>Webinar Agenda:</a:t>
            </a:r>
          </a:p>
        </p:txBody>
      </p:sp>
      <p:sp>
        <p:nvSpPr>
          <p:cNvPr id="3" name="Content Placeholder 2">
            <a:extLst>
              <a:ext uri="{FF2B5EF4-FFF2-40B4-BE49-F238E27FC236}">
                <a16:creationId xmlns:a16="http://schemas.microsoft.com/office/drawing/2014/main" id="{67092BDB-0086-0C4B-8746-966C05AC5036}"/>
              </a:ext>
            </a:extLst>
          </p:cNvPr>
          <p:cNvSpPr>
            <a:spLocks noGrp="1"/>
          </p:cNvSpPr>
          <p:nvPr>
            <p:ph idx="1"/>
          </p:nvPr>
        </p:nvSpPr>
        <p:spPr>
          <a:xfrm>
            <a:off x="324633" y="1743980"/>
            <a:ext cx="10515600" cy="4351338"/>
          </a:xfrm>
        </p:spPr>
        <p:txBody>
          <a:bodyPr/>
          <a:lstStyle/>
          <a:p>
            <a:pPr>
              <a:lnSpc>
                <a:spcPct val="100000"/>
              </a:lnSpc>
            </a:pPr>
            <a:r>
              <a:rPr lang="en-US" sz="3200" dirty="0">
                <a:solidFill>
                  <a:schemeClr val="accent1">
                    <a:lumMod val="50000"/>
                  </a:schemeClr>
                </a:solidFill>
              </a:rPr>
              <a:t>Overview of the Rural Leader Learning Community</a:t>
            </a:r>
          </a:p>
          <a:p>
            <a:pPr>
              <a:lnSpc>
                <a:spcPct val="100000"/>
              </a:lnSpc>
            </a:pPr>
            <a:r>
              <a:rPr lang="en-US" sz="3200" dirty="0">
                <a:solidFill>
                  <a:schemeClr val="accent1">
                    <a:lumMod val="50000"/>
                  </a:schemeClr>
                </a:solidFill>
              </a:rPr>
              <a:t>Backdrop for supporting students’ basic needs</a:t>
            </a:r>
          </a:p>
          <a:p>
            <a:pPr>
              <a:lnSpc>
                <a:spcPct val="100000"/>
              </a:lnSpc>
            </a:pPr>
            <a:r>
              <a:rPr lang="en-US" sz="3200" dirty="0">
                <a:solidFill>
                  <a:schemeClr val="accent1">
                    <a:lumMod val="50000"/>
                  </a:schemeClr>
                </a:solidFill>
              </a:rPr>
              <a:t>Solutions from colleges around the country</a:t>
            </a:r>
          </a:p>
          <a:p>
            <a:pPr>
              <a:lnSpc>
                <a:spcPct val="100000"/>
              </a:lnSpc>
            </a:pPr>
            <a:r>
              <a:rPr lang="en-US" sz="3200" dirty="0">
                <a:solidFill>
                  <a:schemeClr val="accent1">
                    <a:lumMod val="50000"/>
                  </a:schemeClr>
                </a:solidFill>
              </a:rPr>
              <a:t>Discussion questions</a:t>
            </a:r>
          </a:p>
          <a:p>
            <a:pPr>
              <a:lnSpc>
                <a:spcPct val="100000"/>
              </a:lnSpc>
            </a:pPr>
            <a:r>
              <a:rPr lang="en-US" sz="3200" dirty="0">
                <a:solidFill>
                  <a:schemeClr val="accent1">
                    <a:lumMod val="50000"/>
                  </a:schemeClr>
                </a:solidFill>
              </a:rPr>
              <a:t>Contact information</a:t>
            </a:r>
          </a:p>
          <a:p>
            <a:endParaRPr lang="en-US" dirty="0"/>
          </a:p>
          <a:p>
            <a:endParaRPr lang="en-US" dirty="0"/>
          </a:p>
        </p:txBody>
      </p:sp>
      <p:sp>
        <p:nvSpPr>
          <p:cNvPr id="4" name="Slide Number Placeholder 3">
            <a:extLst>
              <a:ext uri="{FF2B5EF4-FFF2-40B4-BE49-F238E27FC236}">
                <a16:creationId xmlns:a16="http://schemas.microsoft.com/office/drawing/2014/main" id="{A6492D74-E5B9-E545-A84D-D2C0C4B61FDF}"/>
              </a:ext>
            </a:extLst>
          </p:cNvPr>
          <p:cNvSpPr>
            <a:spLocks noGrp="1"/>
          </p:cNvSpPr>
          <p:nvPr>
            <p:ph type="sldNum" sz="quarter" idx="12"/>
          </p:nvPr>
        </p:nvSpPr>
        <p:spPr/>
        <p:txBody>
          <a:bodyPr/>
          <a:lstStyle/>
          <a:p>
            <a:fld id="{8D168AC5-DCE0-6845-9E8D-FC5BEB689ED3}" type="slidenum">
              <a:rPr lang="en-US" smtClean="0"/>
              <a:t>2</a:t>
            </a:fld>
            <a:endParaRPr lang="en-US"/>
          </a:p>
        </p:txBody>
      </p:sp>
    </p:spTree>
    <p:extLst>
      <p:ext uri="{BB962C8B-B14F-4D97-AF65-F5344CB8AC3E}">
        <p14:creationId xmlns:p14="http://schemas.microsoft.com/office/powerpoint/2010/main" val="3285953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B8781-C293-904C-BEBA-8631FA2ACDA3}"/>
              </a:ext>
            </a:extLst>
          </p:cNvPr>
          <p:cNvSpPr>
            <a:spLocks noGrp="1"/>
          </p:cNvSpPr>
          <p:nvPr>
            <p:ph type="title"/>
          </p:nvPr>
        </p:nvSpPr>
        <p:spPr/>
        <p:txBody>
          <a:bodyPr/>
          <a:lstStyle/>
          <a:p>
            <a:r>
              <a:rPr lang="en-US" dirty="0"/>
              <a:t>Rural Community College Leader Series</a:t>
            </a:r>
          </a:p>
        </p:txBody>
      </p:sp>
      <p:sp>
        <p:nvSpPr>
          <p:cNvPr id="3" name="Content Placeholder 2">
            <a:extLst>
              <a:ext uri="{FF2B5EF4-FFF2-40B4-BE49-F238E27FC236}">
                <a16:creationId xmlns:a16="http://schemas.microsoft.com/office/drawing/2014/main" id="{67092BDB-0086-0C4B-8746-966C05AC5036}"/>
              </a:ext>
            </a:extLst>
          </p:cNvPr>
          <p:cNvSpPr>
            <a:spLocks noGrp="1"/>
          </p:cNvSpPr>
          <p:nvPr>
            <p:ph idx="1"/>
          </p:nvPr>
        </p:nvSpPr>
        <p:spPr>
          <a:xfrm>
            <a:off x="324633" y="1534886"/>
            <a:ext cx="10698270" cy="4821464"/>
          </a:xfrm>
        </p:spPr>
        <p:txBody>
          <a:bodyPr tIns="91440" bIns="91440">
            <a:noAutofit/>
          </a:bodyPr>
          <a:lstStyle/>
          <a:p>
            <a:pPr>
              <a:lnSpc>
                <a:spcPct val="100000"/>
              </a:lnSpc>
            </a:pPr>
            <a:r>
              <a:rPr lang="en-US" sz="3200" dirty="0">
                <a:solidFill>
                  <a:schemeClr val="accent1">
                    <a:lumMod val="50000"/>
                  </a:schemeClr>
                </a:solidFill>
              </a:rPr>
              <a:t>The Rural Leader Learning Community — established by NCII in 2020 with funding support by </a:t>
            </a:r>
            <a:r>
              <a:rPr lang="en-US" sz="3200" dirty="0" err="1">
                <a:solidFill>
                  <a:schemeClr val="accent1">
                    <a:lumMod val="50000"/>
                  </a:schemeClr>
                </a:solidFill>
              </a:rPr>
              <a:t>Ascendium</a:t>
            </a:r>
            <a:r>
              <a:rPr lang="en-US" sz="3200" dirty="0">
                <a:solidFill>
                  <a:schemeClr val="accent1">
                    <a:lumMod val="50000"/>
                  </a:schemeClr>
                </a:solidFill>
              </a:rPr>
              <a:t> Education Group — is a group of 26 rural community college leaders who came together over the past year to explore a range of issues. </a:t>
            </a:r>
          </a:p>
          <a:p>
            <a:pPr>
              <a:lnSpc>
                <a:spcPct val="100000"/>
              </a:lnSpc>
            </a:pPr>
            <a:r>
              <a:rPr lang="en-US" sz="3200" dirty="0">
                <a:solidFill>
                  <a:schemeClr val="accent1">
                    <a:lumMod val="50000"/>
                  </a:schemeClr>
                </a:solidFill>
              </a:rPr>
              <a:t>The series of briefs, which come from rural college perspective, shows how institutions aim to regain control of their regions’ talent pipelines, serve as engines of economic improvement, and thus provide opportunities for both individual upward mobility and regional stability.</a:t>
            </a:r>
          </a:p>
        </p:txBody>
      </p:sp>
      <p:sp>
        <p:nvSpPr>
          <p:cNvPr id="4" name="Slide Number Placeholder 3">
            <a:extLst>
              <a:ext uri="{FF2B5EF4-FFF2-40B4-BE49-F238E27FC236}">
                <a16:creationId xmlns:a16="http://schemas.microsoft.com/office/drawing/2014/main" id="{A6492D74-E5B9-E545-A84D-D2C0C4B61FDF}"/>
              </a:ext>
            </a:extLst>
          </p:cNvPr>
          <p:cNvSpPr>
            <a:spLocks noGrp="1"/>
          </p:cNvSpPr>
          <p:nvPr>
            <p:ph type="sldNum" sz="quarter" idx="12"/>
          </p:nvPr>
        </p:nvSpPr>
        <p:spPr/>
        <p:txBody>
          <a:bodyPr/>
          <a:lstStyle/>
          <a:p>
            <a:fld id="{8D168AC5-DCE0-6845-9E8D-FC5BEB689ED3}" type="slidenum">
              <a:rPr lang="en-US" smtClean="0"/>
              <a:t>3</a:t>
            </a:fld>
            <a:endParaRPr lang="en-US"/>
          </a:p>
        </p:txBody>
      </p:sp>
    </p:spTree>
    <p:extLst>
      <p:ext uri="{BB962C8B-B14F-4D97-AF65-F5344CB8AC3E}">
        <p14:creationId xmlns:p14="http://schemas.microsoft.com/office/powerpoint/2010/main" val="303383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B8781-C293-904C-BEBA-8631FA2ACDA3}"/>
              </a:ext>
            </a:extLst>
          </p:cNvPr>
          <p:cNvSpPr>
            <a:spLocks noGrp="1"/>
          </p:cNvSpPr>
          <p:nvPr>
            <p:ph type="title"/>
          </p:nvPr>
        </p:nvSpPr>
        <p:spPr/>
        <p:txBody>
          <a:bodyPr/>
          <a:lstStyle/>
          <a:p>
            <a:r>
              <a:rPr lang="en-US" dirty="0"/>
              <a:t>Rural Community College Leader Series</a:t>
            </a:r>
          </a:p>
        </p:txBody>
      </p:sp>
      <p:sp>
        <p:nvSpPr>
          <p:cNvPr id="4" name="Slide Number Placeholder 3">
            <a:extLst>
              <a:ext uri="{FF2B5EF4-FFF2-40B4-BE49-F238E27FC236}">
                <a16:creationId xmlns:a16="http://schemas.microsoft.com/office/drawing/2014/main" id="{A6492D74-E5B9-E545-A84D-D2C0C4B61FDF}"/>
              </a:ext>
            </a:extLst>
          </p:cNvPr>
          <p:cNvSpPr>
            <a:spLocks noGrp="1"/>
          </p:cNvSpPr>
          <p:nvPr>
            <p:ph type="sldNum" sz="quarter" idx="12"/>
          </p:nvPr>
        </p:nvSpPr>
        <p:spPr/>
        <p:txBody>
          <a:bodyPr/>
          <a:lstStyle/>
          <a:p>
            <a:fld id="{8D168AC5-DCE0-6845-9E8D-FC5BEB689ED3}" type="slidenum">
              <a:rPr lang="en-US" smtClean="0"/>
              <a:t>4</a:t>
            </a:fld>
            <a:endParaRPr lang="en-US"/>
          </a:p>
        </p:txBody>
      </p:sp>
      <p:sp>
        <p:nvSpPr>
          <p:cNvPr id="8" name="Content Placeholder 6">
            <a:extLst>
              <a:ext uri="{FF2B5EF4-FFF2-40B4-BE49-F238E27FC236}">
                <a16:creationId xmlns:a16="http://schemas.microsoft.com/office/drawing/2014/main" id="{AD18B969-EE73-FB46-879D-452B6DB2C3BA}"/>
              </a:ext>
            </a:extLst>
          </p:cNvPr>
          <p:cNvSpPr>
            <a:spLocks noGrp="1"/>
          </p:cNvSpPr>
          <p:nvPr>
            <p:ph idx="1"/>
          </p:nvPr>
        </p:nvSpPr>
        <p:spPr>
          <a:xfrm>
            <a:off x="324633" y="1469571"/>
            <a:ext cx="11867366" cy="4527547"/>
          </a:xfrm>
          <a:solidFill>
            <a:schemeClr val="accent4"/>
          </a:solidFill>
        </p:spPr>
        <p:txBody>
          <a:bodyPr lIns="274320" tIns="274320" rIns="274320" bIns="274320" anchor="ctr">
            <a:normAutofit lnSpcReduction="10000"/>
          </a:bodyPr>
          <a:lstStyle/>
          <a:p>
            <a:pPr>
              <a:lnSpc>
                <a:spcPct val="100000"/>
              </a:lnSpc>
            </a:pPr>
            <a:r>
              <a:rPr lang="en-US" sz="3200" dirty="0">
                <a:solidFill>
                  <a:schemeClr val="accent1">
                    <a:lumMod val="50000"/>
                  </a:schemeClr>
                </a:solidFill>
              </a:rPr>
              <a:t>The Big Picture</a:t>
            </a:r>
          </a:p>
          <a:p>
            <a:pPr>
              <a:lnSpc>
                <a:spcPct val="100000"/>
              </a:lnSpc>
            </a:pPr>
            <a:r>
              <a:rPr lang="en-US" sz="3200" dirty="0">
                <a:solidFill>
                  <a:schemeClr val="accent1">
                    <a:lumMod val="50000"/>
                  </a:schemeClr>
                </a:solidFill>
              </a:rPr>
              <a:t>Brief 1: Creating a College-Going Mindset </a:t>
            </a:r>
          </a:p>
          <a:p>
            <a:pPr>
              <a:lnSpc>
                <a:spcPct val="100000"/>
              </a:lnSpc>
            </a:pPr>
            <a:r>
              <a:rPr lang="en-US" sz="3200" dirty="0">
                <a:solidFill>
                  <a:schemeClr val="accent1">
                    <a:lumMod val="50000"/>
                  </a:schemeClr>
                </a:solidFill>
              </a:rPr>
              <a:t>Brief 2: Acting Boldly to Build Financial Solvency </a:t>
            </a:r>
          </a:p>
          <a:p>
            <a:pPr>
              <a:lnSpc>
                <a:spcPct val="100000"/>
              </a:lnSpc>
            </a:pPr>
            <a:r>
              <a:rPr lang="en-US" sz="3200" dirty="0">
                <a:solidFill>
                  <a:schemeClr val="accent1">
                    <a:lumMod val="50000"/>
                  </a:schemeClr>
                </a:solidFill>
              </a:rPr>
              <a:t>Brief 3: Cultivating Partnerships to Support Students’ Basic Needs</a:t>
            </a:r>
          </a:p>
          <a:p>
            <a:pPr>
              <a:lnSpc>
                <a:spcPct val="100000"/>
              </a:lnSpc>
            </a:pPr>
            <a:r>
              <a:rPr lang="en-US" sz="3200" dirty="0">
                <a:solidFill>
                  <a:schemeClr val="accent1">
                    <a:lumMod val="50000"/>
                  </a:schemeClr>
                </a:solidFill>
              </a:rPr>
              <a:t>Brief 4: Diversifying Faculty at Rural Colleges</a:t>
            </a:r>
          </a:p>
          <a:p>
            <a:pPr>
              <a:lnSpc>
                <a:spcPct val="100000"/>
              </a:lnSpc>
            </a:pPr>
            <a:r>
              <a:rPr lang="en-US" sz="3200" dirty="0">
                <a:solidFill>
                  <a:schemeClr val="accent1">
                    <a:lumMod val="50000"/>
                  </a:schemeClr>
                </a:solidFill>
              </a:rPr>
              <a:t>Brief 5: Redesigning Advising and Support Services</a:t>
            </a:r>
          </a:p>
          <a:p>
            <a:pPr>
              <a:lnSpc>
                <a:spcPct val="100000"/>
              </a:lnSpc>
            </a:pPr>
            <a:r>
              <a:rPr lang="en-US" sz="3200" dirty="0">
                <a:solidFill>
                  <a:schemeClr val="accent1">
                    <a:lumMod val="50000"/>
                  </a:schemeClr>
                </a:solidFill>
              </a:rPr>
              <a:t>Brief 6: Collaborating to Create Regional Economic Opportunity</a:t>
            </a:r>
          </a:p>
        </p:txBody>
      </p:sp>
      <p:sp>
        <p:nvSpPr>
          <p:cNvPr id="9" name="Rectangle 8">
            <a:extLst>
              <a:ext uri="{FF2B5EF4-FFF2-40B4-BE49-F238E27FC236}">
                <a16:creationId xmlns:a16="http://schemas.microsoft.com/office/drawing/2014/main" id="{5D8AE9AC-614D-F145-9507-04B981411969}"/>
              </a:ext>
            </a:extLst>
          </p:cNvPr>
          <p:cNvSpPr/>
          <p:nvPr/>
        </p:nvSpPr>
        <p:spPr>
          <a:xfrm>
            <a:off x="324634" y="6215746"/>
            <a:ext cx="10698270" cy="461665"/>
          </a:xfrm>
          <a:prstGeom prst="rect">
            <a:avLst/>
          </a:prstGeom>
        </p:spPr>
        <p:txBody>
          <a:bodyPr wrap="square">
            <a:spAutoFit/>
          </a:bodyPr>
          <a:lstStyle/>
          <a:p>
            <a:pPr algn="ctr"/>
            <a:r>
              <a:rPr lang="en-US" sz="2300" b="1" dirty="0">
                <a:solidFill>
                  <a:schemeClr val="accent1">
                    <a:lumMod val="75000"/>
                  </a:schemeClr>
                </a:solidFill>
              </a:rPr>
              <a:t>Link to the briefs -  http://</a:t>
            </a:r>
            <a:r>
              <a:rPr lang="en-US" sz="2300" b="1" dirty="0" err="1">
                <a:solidFill>
                  <a:schemeClr val="accent1">
                    <a:lumMod val="75000"/>
                  </a:schemeClr>
                </a:solidFill>
              </a:rPr>
              <a:t>ncii-improve.com</a:t>
            </a:r>
            <a:r>
              <a:rPr lang="en-US" sz="2300" b="1" dirty="0">
                <a:solidFill>
                  <a:schemeClr val="accent1">
                    <a:lumMod val="75000"/>
                  </a:schemeClr>
                </a:solidFill>
              </a:rPr>
              <a:t>/rural-community-college-leader-series/</a:t>
            </a:r>
          </a:p>
        </p:txBody>
      </p:sp>
    </p:spTree>
    <p:extLst>
      <p:ext uri="{BB962C8B-B14F-4D97-AF65-F5344CB8AC3E}">
        <p14:creationId xmlns:p14="http://schemas.microsoft.com/office/powerpoint/2010/main" val="2913528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B8781-C293-904C-BEBA-8631FA2ACDA3}"/>
              </a:ext>
            </a:extLst>
          </p:cNvPr>
          <p:cNvSpPr>
            <a:spLocks noGrp="1"/>
          </p:cNvSpPr>
          <p:nvPr>
            <p:ph type="title"/>
          </p:nvPr>
        </p:nvSpPr>
        <p:spPr/>
        <p:txBody>
          <a:bodyPr/>
          <a:lstStyle/>
          <a:p>
            <a:r>
              <a:rPr lang="en-US" dirty="0"/>
              <a:t>Rural Community College Leader Series</a:t>
            </a:r>
          </a:p>
        </p:txBody>
      </p:sp>
      <p:sp>
        <p:nvSpPr>
          <p:cNvPr id="4" name="Slide Number Placeholder 3">
            <a:extLst>
              <a:ext uri="{FF2B5EF4-FFF2-40B4-BE49-F238E27FC236}">
                <a16:creationId xmlns:a16="http://schemas.microsoft.com/office/drawing/2014/main" id="{A6492D74-E5B9-E545-A84D-D2C0C4B61FDF}"/>
              </a:ext>
            </a:extLst>
          </p:cNvPr>
          <p:cNvSpPr>
            <a:spLocks noGrp="1"/>
          </p:cNvSpPr>
          <p:nvPr>
            <p:ph type="sldNum" sz="quarter" idx="12"/>
          </p:nvPr>
        </p:nvSpPr>
        <p:spPr/>
        <p:txBody>
          <a:bodyPr/>
          <a:lstStyle/>
          <a:p>
            <a:fld id="{8D168AC5-DCE0-6845-9E8D-FC5BEB689ED3}" type="slidenum">
              <a:rPr lang="en-US" smtClean="0"/>
              <a:t>5</a:t>
            </a:fld>
            <a:endParaRPr lang="en-US"/>
          </a:p>
        </p:txBody>
      </p:sp>
      <p:sp>
        <p:nvSpPr>
          <p:cNvPr id="8" name="Content Placeholder 6">
            <a:extLst>
              <a:ext uri="{FF2B5EF4-FFF2-40B4-BE49-F238E27FC236}">
                <a16:creationId xmlns:a16="http://schemas.microsoft.com/office/drawing/2014/main" id="{AD18B969-EE73-FB46-879D-452B6DB2C3BA}"/>
              </a:ext>
            </a:extLst>
          </p:cNvPr>
          <p:cNvSpPr>
            <a:spLocks noGrp="1"/>
          </p:cNvSpPr>
          <p:nvPr>
            <p:ph idx="1"/>
          </p:nvPr>
        </p:nvSpPr>
        <p:spPr>
          <a:xfrm>
            <a:off x="324633" y="1306287"/>
            <a:ext cx="11867366" cy="5050064"/>
          </a:xfrm>
          <a:solidFill>
            <a:schemeClr val="bg1">
              <a:lumMod val="85000"/>
            </a:schemeClr>
          </a:solidFill>
        </p:spPr>
        <p:txBody>
          <a:bodyPr lIns="182880" tIns="182880" rIns="182880" bIns="182880" anchor="ctr">
            <a:normAutofit fontScale="70000" lnSpcReduction="20000"/>
          </a:bodyPr>
          <a:lstStyle/>
          <a:p>
            <a:pPr marL="0" indent="0">
              <a:lnSpc>
                <a:spcPct val="120000"/>
              </a:lnSpc>
              <a:buNone/>
            </a:pPr>
            <a:r>
              <a:rPr lang="en-US" sz="3200" b="1" dirty="0">
                <a:solidFill>
                  <a:schemeClr val="accent1">
                    <a:lumMod val="50000"/>
                  </a:schemeClr>
                </a:solidFill>
              </a:rPr>
              <a:t>THE EQUITY IMPERATIVE</a:t>
            </a:r>
          </a:p>
          <a:p>
            <a:pPr>
              <a:lnSpc>
                <a:spcPct val="120000"/>
              </a:lnSpc>
            </a:pPr>
            <a:r>
              <a:rPr lang="en-US" sz="3200" dirty="0">
                <a:solidFill>
                  <a:schemeClr val="accent1">
                    <a:lumMod val="50000"/>
                  </a:schemeClr>
                </a:solidFill>
              </a:rPr>
              <a:t>Rural colleges share the conviction that they exist in large part to build communities, interrupt persistent poverty cycles, and promote the economic upward mobility of their students. </a:t>
            </a:r>
          </a:p>
          <a:p>
            <a:pPr>
              <a:lnSpc>
                <a:spcPct val="120000"/>
              </a:lnSpc>
            </a:pPr>
            <a:r>
              <a:rPr lang="en-US" sz="3200" dirty="0">
                <a:solidFill>
                  <a:schemeClr val="accent1">
                    <a:lumMod val="50000"/>
                  </a:schemeClr>
                </a:solidFill>
              </a:rPr>
              <a:t>Efforts related to improving diversity, equity, and inclusion have a variety of motivators and whatever their origins, these efforts are as important in rural America as they are in urban areas.</a:t>
            </a:r>
          </a:p>
          <a:p>
            <a:pPr>
              <a:lnSpc>
                <a:spcPct val="120000"/>
              </a:lnSpc>
            </a:pPr>
            <a:r>
              <a:rPr lang="en-US" sz="3200" dirty="0">
                <a:solidFill>
                  <a:schemeClr val="accent1">
                    <a:lumMod val="50000"/>
                  </a:schemeClr>
                </a:solidFill>
              </a:rPr>
              <a:t>Rural colleges serve populations that include first-generation students, low-income students, students of color, adults re-entering higher education, gender nonconforming students, and others. </a:t>
            </a:r>
          </a:p>
          <a:p>
            <a:pPr>
              <a:lnSpc>
                <a:spcPct val="120000"/>
              </a:lnSpc>
            </a:pPr>
            <a:r>
              <a:rPr lang="en-US" sz="3200" dirty="0">
                <a:solidFill>
                  <a:schemeClr val="accent1">
                    <a:lumMod val="50000"/>
                  </a:schemeClr>
                </a:solidFill>
              </a:rPr>
              <a:t>While each community is different, every college has current and potential students who face barriers that other students do not. </a:t>
            </a:r>
          </a:p>
          <a:p>
            <a:pPr>
              <a:lnSpc>
                <a:spcPct val="120000"/>
              </a:lnSpc>
            </a:pPr>
            <a:r>
              <a:rPr lang="en-US" sz="3200" dirty="0">
                <a:solidFill>
                  <a:schemeClr val="accent1">
                    <a:lumMod val="50000"/>
                  </a:schemeClr>
                </a:solidFill>
              </a:rPr>
              <a:t>To stay true to its mission, each college must acknowledge and purposefully work to break down these barriers and close opportunity gaps.</a:t>
            </a:r>
          </a:p>
        </p:txBody>
      </p:sp>
    </p:spTree>
    <p:extLst>
      <p:ext uri="{BB962C8B-B14F-4D97-AF65-F5344CB8AC3E}">
        <p14:creationId xmlns:p14="http://schemas.microsoft.com/office/powerpoint/2010/main" val="3309341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B8781-C293-904C-BEBA-8631FA2ACDA3}"/>
              </a:ext>
            </a:extLst>
          </p:cNvPr>
          <p:cNvSpPr>
            <a:spLocks noGrp="1"/>
          </p:cNvSpPr>
          <p:nvPr>
            <p:ph type="title"/>
          </p:nvPr>
        </p:nvSpPr>
        <p:spPr>
          <a:xfrm>
            <a:off x="291975" y="365125"/>
            <a:ext cx="10698270" cy="1325563"/>
          </a:xfrm>
        </p:spPr>
        <p:txBody>
          <a:bodyPr>
            <a:normAutofit/>
          </a:bodyPr>
          <a:lstStyle/>
          <a:p>
            <a:r>
              <a:rPr lang="en-US" sz="4000" dirty="0"/>
              <a:t>Backdrop for supporting students’ basic needs</a:t>
            </a:r>
          </a:p>
        </p:txBody>
      </p:sp>
      <p:sp>
        <p:nvSpPr>
          <p:cNvPr id="3" name="Content Placeholder 2">
            <a:extLst>
              <a:ext uri="{FF2B5EF4-FFF2-40B4-BE49-F238E27FC236}">
                <a16:creationId xmlns:a16="http://schemas.microsoft.com/office/drawing/2014/main" id="{67092BDB-0086-0C4B-8746-966C05AC5036}"/>
              </a:ext>
            </a:extLst>
          </p:cNvPr>
          <p:cNvSpPr>
            <a:spLocks noGrp="1"/>
          </p:cNvSpPr>
          <p:nvPr>
            <p:ph idx="1"/>
          </p:nvPr>
        </p:nvSpPr>
        <p:spPr>
          <a:xfrm>
            <a:off x="324633" y="1453242"/>
            <a:ext cx="9513848" cy="4903107"/>
          </a:xfrm>
        </p:spPr>
        <p:txBody>
          <a:bodyPr>
            <a:normAutofit/>
          </a:bodyPr>
          <a:lstStyle/>
          <a:p>
            <a:pPr>
              <a:lnSpc>
                <a:spcPct val="100000"/>
              </a:lnSpc>
            </a:pPr>
            <a:r>
              <a:rPr lang="en-US" sz="3200" dirty="0">
                <a:solidFill>
                  <a:schemeClr val="accent1">
                    <a:lumMod val="50000"/>
                  </a:schemeClr>
                </a:solidFill>
              </a:rPr>
              <a:t>Challenges related to wages, housing, and child care</a:t>
            </a:r>
          </a:p>
          <a:p>
            <a:pPr lvl="1">
              <a:lnSpc>
                <a:spcPct val="100000"/>
              </a:lnSpc>
            </a:pPr>
            <a:r>
              <a:rPr lang="en-US" sz="3200" dirty="0">
                <a:solidFill>
                  <a:schemeClr val="accent1">
                    <a:lumMod val="50000"/>
                  </a:schemeClr>
                </a:solidFill>
              </a:rPr>
              <a:t>Declining wages and higher poverty</a:t>
            </a:r>
          </a:p>
          <a:p>
            <a:pPr lvl="1">
              <a:lnSpc>
                <a:spcPct val="100000"/>
              </a:lnSpc>
            </a:pPr>
            <a:r>
              <a:rPr lang="en-US" sz="3200" dirty="0">
                <a:solidFill>
                  <a:schemeClr val="accent1">
                    <a:lumMod val="50000"/>
                  </a:schemeClr>
                </a:solidFill>
              </a:rPr>
              <a:t>Increased food insecurity and dependence on social supports</a:t>
            </a:r>
          </a:p>
          <a:p>
            <a:pPr lvl="1">
              <a:lnSpc>
                <a:spcPct val="100000"/>
              </a:lnSpc>
            </a:pPr>
            <a:r>
              <a:rPr lang="en-US" sz="3200" dirty="0">
                <a:solidFill>
                  <a:schemeClr val="accent1">
                    <a:lumMod val="50000"/>
                  </a:schemeClr>
                </a:solidFill>
              </a:rPr>
              <a:t>Higher costs for lower-quality housing</a:t>
            </a:r>
          </a:p>
          <a:p>
            <a:pPr lvl="1">
              <a:lnSpc>
                <a:spcPct val="100000"/>
              </a:lnSpc>
            </a:pPr>
            <a:r>
              <a:rPr lang="en-US" sz="3200" dirty="0">
                <a:solidFill>
                  <a:schemeClr val="accent1">
                    <a:lumMod val="50000"/>
                  </a:schemeClr>
                </a:solidFill>
              </a:rPr>
              <a:t>Child care deserts</a:t>
            </a:r>
          </a:p>
          <a:p>
            <a:pPr lvl="1">
              <a:lnSpc>
                <a:spcPct val="100000"/>
              </a:lnSpc>
            </a:pPr>
            <a:endParaRPr lang="en-US" dirty="0">
              <a:solidFill>
                <a:schemeClr val="accent1">
                  <a:lumMod val="50000"/>
                </a:schemeClr>
              </a:solidFill>
            </a:endParaRPr>
          </a:p>
        </p:txBody>
      </p:sp>
      <p:sp>
        <p:nvSpPr>
          <p:cNvPr id="4" name="Slide Number Placeholder 3">
            <a:extLst>
              <a:ext uri="{FF2B5EF4-FFF2-40B4-BE49-F238E27FC236}">
                <a16:creationId xmlns:a16="http://schemas.microsoft.com/office/drawing/2014/main" id="{A6492D74-E5B9-E545-A84D-D2C0C4B61FDF}"/>
              </a:ext>
            </a:extLst>
          </p:cNvPr>
          <p:cNvSpPr>
            <a:spLocks noGrp="1"/>
          </p:cNvSpPr>
          <p:nvPr>
            <p:ph type="sldNum" sz="quarter" idx="12"/>
          </p:nvPr>
        </p:nvSpPr>
        <p:spPr/>
        <p:txBody>
          <a:bodyPr/>
          <a:lstStyle/>
          <a:p>
            <a:fld id="{8D168AC5-DCE0-6845-9E8D-FC5BEB689ED3}" type="slidenum">
              <a:rPr lang="en-US" smtClean="0"/>
              <a:t>6</a:t>
            </a:fld>
            <a:endParaRPr lang="en-US"/>
          </a:p>
        </p:txBody>
      </p:sp>
      <p:sp>
        <p:nvSpPr>
          <p:cNvPr id="5" name="TextBox 4">
            <a:extLst>
              <a:ext uri="{FF2B5EF4-FFF2-40B4-BE49-F238E27FC236}">
                <a16:creationId xmlns:a16="http://schemas.microsoft.com/office/drawing/2014/main" id="{5AF097E3-4420-9C48-B266-7A29048BC33A}"/>
              </a:ext>
            </a:extLst>
          </p:cNvPr>
          <p:cNvSpPr txBox="1"/>
          <p:nvPr/>
        </p:nvSpPr>
        <p:spPr>
          <a:xfrm>
            <a:off x="9606987" y="2341976"/>
            <a:ext cx="2585012" cy="2769989"/>
          </a:xfrm>
          <a:prstGeom prst="rect">
            <a:avLst/>
          </a:prstGeom>
          <a:solidFill>
            <a:schemeClr val="accent4"/>
          </a:solidFill>
        </p:spPr>
        <p:txBody>
          <a:bodyPr wrap="square" lIns="274320" tIns="274320" rIns="274320" bIns="274320" rtlCol="0">
            <a:spAutoFit/>
          </a:bodyPr>
          <a:lstStyle/>
          <a:p>
            <a:r>
              <a:rPr lang="en-US" b="1" dirty="0">
                <a:solidFill>
                  <a:schemeClr val="accent6"/>
                </a:solidFill>
              </a:rPr>
              <a:t>“Rural colleges that</a:t>
            </a:r>
          </a:p>
          <a:p>
            <a:r>
              <a:rPr lang="en-US" b="1" dirty="0">
                <a:solidFill>
                  <a:schemeClr val="accent6"/>
                </a:solidFill>
              </a:rPr>
              <a:t>aim to better serve</a:t>
            </a:r>
          </a:p>
          <a:p>
            <a:r>
              <a:rPr lang="en-US" b="1" dirty="0">
                <a:solidFill>
                  <a:schemeClr val="accent6"/>
                </a:solidFill>
              </a:rPr>
              <a:t>students — and enroll more students — are actively addressing the challenges of poverty.”</a:t>
            </a:r>
            <a:endParaRPr lang="en-US" dirty="0">
              <a:solidFill>
                <a:schemeClr val="accent6"/>
              </a:solidFill>
            </a:endParaRPr>
          </a:p>
        </p:txBody>
      </p:sp>
    </p:spTree>
    <p:extLst>
      <p:ext uri="{BB962C8B-B14F-4D97-AF65-F5344CB8AC3E}">
        <p14:creationId xmlns:p14="http://schemas.microsoft.com/office/powerpoint/2010/main" val="483096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B8781-C293-904C-BEBA-8631FA2ACDA3}"/>
              </a:ext>
            </a:extLst>
          </p:cNvPr>
          <p:cNvSpPr>
            <a:spLocks noGrp="1"/>
          </p:cNvSpPr>
          <p:nvPr>
            <p:ph type="title"/>
          </p:nvPr>
        </p:nvSpPr>
        <p:spPr>
          <a:xfrm>
            <a:off x="324633" y="365125"/>
            <a:ext cx="10698270" cy="1325563"/>
          </a:xfrm>
        </p:spPr>
        <p:txBody>
          <a:bodyPr>
            <a:normAutofit/>
          </a:bodyPr>
          <a:lstStyle/>
          <a:p>
            <a:r>
              <a:rPr lang="en-US" dirty="0"/>
              <a:t>Examples of Colleges Supporting Students’ Basic Needs</a:t>
            </a:r>
          </a:p>
        </p:txBody>
      </p:sp>
      <p:sp>
        <p:nvSpPr>
          <p:cNvPr id="3" name="Content Placeholder 2">
            <a:extLst>
              <a:ext uri="{FF2B5EF4-FFF2-40B4-BE49-F238E27FC236}">
                <a16:creationId xmlns:a16="http://schemas.microsoft.com/office/drawing/2014/main" id="{67092BDB-0086-0C4B-8746-966C05AC5036}"/>
              </a:ext>
            </a:extLst>
          </p:cNvPr>
          <p:cNvSpPr>
            <a:spLocks noGrp="1"/>
          </p:cNvSpPr>
          <p:nvPr>
            <p:ph idx="1"/>
          </p:nvPr>
        </p:nvSpPr>
        <p:spPr>
          <a:xfrm>
            <a:off x="324633" y="1767750"/>
            <a:ext cx="10515600" cy="4351338"/>
          </a:xfrm>
        </p:spPr>
        <p:txBody>
          <a:bodyPr>
            <a:noAutofit/>
          </a:bodyPr>
          <a:lstStyle/>
          <a:p>
            <a:pPr>
              <a:lnSpc>
                <a:spcPct val="120000"/>
              </a:lnSpc>
            </a:pPr>
            <a:r>
              <a:rPr lang="en-US" b="1" dirty="0">
                <a:solidFill>
                  <a:schemeClr val="accent1">
                    <a:lumMod val="50000"/>
                  </a:schemeClr>
                </a:solidFill>
              </a:rPr>
              <a:t>Bay de </a:t>
            </a:r>
            <a:r>
              <a:rPr lang="en-US" b="1" dirty="0" err="1">
                <a:solidFill>
                  <a:schemeClr val="accent1">
                    <a:lumMod val="50000"/>
                  </a:schemeClr>
                </a:solidFill>
              </a:rPr>
              <a:t>Noc</a:t>
            </a:r>
            <a:r>
              <a:rPr lang="en-US" b="1" dirty="0">
                <a:solidFill>
                  <a:schemeClr val="accent1">
                    <a:lumMod val="50000"/>
                  </a:schemeClr>
                </a:solidFill>
              </a:rPr>
              <a:t> Community College </a:t>
            </a:r>
            <a:r>
              <a:rPr lang="en-US" dirty="0">
                <a:solidFill>
                  <a:schemeClr val="accent1">
                    <a:lumMod val="50000"/>
                  </a:schemeClr>
                </a:solidFill>
              </a:rPr>
              <a:t>(MI) has established comprehensive campus food pantries, which were made possible through partnerships in the community. </a:t>
            </a:r>
          </a:p>
          <a:p>
            <a:pPr>
              <a:lnSpc>
                <a:spcPct val="120000"/>
              </a:lnSpc>
            </a:pPr>
            <a:r>
              <a:rPr lang="en-US" dirty="0">
                <a:solidFill>
                  <a:schemeClr val="accent1">
                    <a:lumMod val="50000"/>
                  </a:schemeClr>
                </a:solidFill>
              </a:rPr>
              <a:t>In Maine, America’s most rural state, the </a:t>
            </a:r>
            <a:r>
              <a:rPr lang="en-US" b="1" dirty="0">
                <a:solidFill>
                  <a:schemeClr val="accent1">
                    <a:lumMod val="50000"/>
                  </a:schemeClr>
                </a:solidFill>
              </a:rPr>
              <a:t>Maine Community College System </a:t>
            </a:r>
            <a:r>
              <a:rPr lang="en-US" dirty="0">
                <a:solidFill>
                  <a:schemeClr val="accent1">
                    <a:lumMod val="50000"/>
                  </a:schemeClr>
                </a:solidFill>
              </a:rPr>
              <a:t>has developed a scholarship program to help students with the cost of child care. </a:t>
            </a:r>
          </a:p>
          <a:p>
            <a:pPr>
              <a:lnSpc>
                <a:spcPct val="120000"/>
              </a:lnSpc>
            </a:pPr>
            <a:r>
              <a:rPr lang="en-US" dirty="0">
                <a:solidFill>
                  <a:schemeClr val="accent1">
                    <a:lumMod val="50000"/>
                  </a:schemeClr>
                </a:solidFill>
              </a:rPr>
              <a:t>At </a:t>
            </a:r>
            <a:r>
              <a:rPr lang="en-US" b="1" dirty="0">
                <a:solidFill>
                  <a:schemeClr val="accent1">
                    <a:lumMod val="50000"/>
                  </a:schemeClr>
                </a:solidFill>
              </a:rPr>
              <a:t>Amarillo College </a:t>
            </a:r>
            <a:r>
              <a:rPr lang="en-US" dirty="0">
                <a:solidFill>
                  <a:schemeClr val="accent1">
                    <a:lumMod val="50000"/>
                  </a:schemeClr>
                </a:solidFill>
              </a:rPr>
              <a:t>(TX), the No Excuses Poverty Initiative focuses on removing barriers that hinder students’ educational pursuits. </a:t>
            </a:r>
          </a:p>
        </p:txBody>
      </p:sp>
      <p:sp>
        <p:nvSpPr>
          <p:cNvPr id="4" name="Slide Number Placeholder 3">
            <a:extLst>
              <a:ext uri="{FF2B5EF4-FFF2-40B4-BE49-F238E27FC236}">
                <a16:creationId xmlns:a16="http://schemas.microsoft.com/office/drawing/2014/main" id="{A6492D74-E5B9-E545-A84D-D2C0C4B61FDF}"/>
              </a:ext>
            </a:extLst>
          </p:cNvPr>
          <p:cNvSpPr>
            <a:spLocks noGrp="1"/>
          </p:cNvSpPr>
          <p:nvPr>
            <p:ph type="sldNum" sz="quarter" idx="12"/>
          </p:nvPr>
        </p:nvSpPr>
        <p:spPr/>
        <p:txBody>
          <a:bodyPr/>
          <a:lstStyle/>
          <a:p>
            <a:fld id="{8D168AC5-DCE0-6845-9E8D-FC5BEB689ED3}" type="slidenum">
              <a:rPr lang="en-US" smtClean="0"/>
              <a:t>7</a:t>
            </a:fld>
            <a:endParaRPr lang="en-US"/>
          </a:p>
        </p:txBody>
      </p:sp>
    </p:spTree>
    <p:extLst>
      <p:ext uri="{BB962C8B-B14F-4D97-AF65-F5344CB8AC3E}">
        <p14:creationId xmlns:p14="http://schemas.microsoft.com/office/powerpoint/2010/main" val="1466775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B8781-C293-904C-BEBA-8631FA2ACDA3}"/>
              </a:ext>
            </a:extLst>
          </p:cNvPr>
          <p:cNvSpPr>
            <a:spLocks noGrp="1"/>
          </p:cNvSpPr>
          <p:nvPr>
            <p:ph type="title"/>
          </p:nvPr>
        </p:nvSpPr>
        <p:spPr>
          <a:xfrm>
            <a:off x="291975" y="365125"/>
            <a:ext cx="10698270" cy="1325563"/>
          </a:xfrm>
        </p:spPr>
        <p:txBody>
          <a:bodyPr>
            <a:normAutofit/>
          </a:bodyPr>
          <a:lstStyle/>
          <a:p>
            <a:r>
              <a:rPr lang="en-US" sz="4000" dirty="0"/>
              <a:t>Backdrop for supporting students’ basic needs</a:t>
            </a:r>
          </a:p>
        </p:txBody>
      </p:sp>
      <p:sp>
        <p:nvSpPr>
          <p:cNvPr id="3" name="Content Placeholder 2">
            <a:extLst>
              <a:ext uri="{FF2B5EF4-FFF2-40B4-BE49-F238E27FC236}">
                <a16:creationId xmlns:a16="http://schemas.microsoft.com/office/drawing/2014/main" id="{67092BDB-0086-0C4B-8746-966C05AC5036}"/>
              </a:ext>
            </a:extLst>
          </p:cNvPr>
          <p:cNvSpPr>
            <a:spLocks noGrp="1"/>
          </p:cNvSpPr>
          <p:nvPr>
            <p:ph idx="1"/>
          </p:nvPr>
        </p:nvSpPr>
        <p:spPr>
          <a:xfrm>
            <a:off x="324633" y="1453242"/>
            <a:ext cx="9513848" cy="4903107"/>
          </a:xfrm>
        </p:spPr>
        <p:txBody>
          <a:bodyPr>
            <a:normAutofit/>
          </a:bodyPr>
          <a:lstStyle/>
          <a:p>
            <a:pPr>
              <a:lnSpc>
                <a:spcPct val="100000"/>
              </a:lnSpc>
            </a:pPr>
            <a:r>
              <a:rPr lang="en-US" sz="3200" dirty="0">
                <a:solidFill>
                  <a:schemeClr val="accent1">
                    <a:lumMod val="50000"/>
                  </a:schemeClr>
                </a:solidFill>
              </a:rPr>
              <a:t>Challenges related to health, health care, and transportation</a:t>
            </a:r>
          </a:p>
          <a:p>
            <a:pPr lvl="1">
              <a:lnSpc>
                <a:spcPct val="100000"/>
              </a:lnSpc>
            </a:pPr>
            <a:r>
              <a:rPr lang="en-US" sz="3200" dirty="0">
                <a:solidFill>
                  <a:schemeClr val="accent1">
                    <a:lumMod val="50000"/>
                  </a:schemeClr>
                </a:solidFill>
              </a:rPr>
              <a:t>Health care access and costs</a:t>
            </a:r>
          </a:p>
          <a:p>
            <a:pPr lvl="1">
              <a:lnSpc>
                <a:spcPct val="100000"/>
              </a:lnSpc>
            </a:pPr>
            <a:r>
              <a:rPr lang="en-US" sz="3200" dirty="0">
                <a:solidFill>
                  <a:schemeClr val="accent1">
                    <a:lumMod val="50000"/>
                  </a:schemeClr>
                </a:solidFill>
              </a:rPr>
              <a:t>Transportation and education deserts</a:t>
            </a:r>
          </a:p>
          <a:p>
            <a:pPr lvl="1">
              <a:lnSpc>
                <a:spcPct val="100000"/>
              </a:lnSpc>
            </a:pPr>
            <a:endParaRPr lang="en-US" dirty="0">
              <a:solidFill>
                <a:schemeClr val="accent1">
                  <a:lumMod val="50000"/>
                </a:schemeClr>
              </a:solidFill>
            </a:endParaRPr>
          </a:p>
        </p:txBody>
      </p:sp>
      <p:sp>
        <p:nvSpPr>
          <p:cNvPr id="4" name="Slide Number Placeholder 3">
            <a:extLst>
              <a:ext uri="{FF2B5EF4-FFF2-40B4-BE49-F238E27FC236}">
                <a16:creationId xmlns:a16="http://schemas.microsoft.com/office/drawing/2014/main" id="{A6492D74-E5B9-E545-A84D-D2C0C4B61FDF}"/>
              </a:ext>
            </a:extLst>
          </p:cNvPr>
          <p:cNvSpPr>
            <a:spLocks noGrp="1"/>
          </p:cNvSpPr>
          <p:nvPr>
            <p:ph type="sldNum" sz="quarter" idx="12"/>
          </p:nvPr>
        </p:nvSpPr>
        <p:spPr/>
        <p:txBody>
          <a:bodyPr/>
          <a:lstStyle/>
          <a:p>
            <a:fld id="{8D168AC5-DCE0-6845-9E8D-FC5BEB689ED3}" type="slidenum">
              <a:rPr lang="en-US" smtClean="0"/>
              <a:t>8</a:t>
            </a:fld>
            <a:endParaRPr lang="en-US"/>
          </a:p>
        </p:txBody>
      </p:sp>
      <p:sp>
        <p:nvSpPr>
          <p:cNvPr id="5" name="TextBox 4">
            <a:extLst>
              <a:ext uri="{FF2B5EF4-FFF2-40B4-BE49-F238E27FC236}">
                <a16:creationId xmlns:a16="http://schemas.microsoft.com/office/drawing/2014/main" id="{5AF097E3-4420-9C48-B266-7A29048BC33A}"/>
              </a:ext>
            </a:extLst>
          </p:cNvPr>
          <p:cNvSpPr txBox="1"/>
          <p:nvPr/>
        </p:nvSpPr>
        <p:spPr>
          <a:xfrm>
            <a:off x="9606987" y="2341976"/>
            <a:ext cx="2585012" cy="2769989"/>
          </a:xfrm>
          <a:prstGeom prst="rect">
            <a:avLst/>
          </a:prstGeom>
          <a:solidFill>
            <a:schemeClr val="accent4"/>
          </a:solidFill>
        </p:spPr>
        <p:txBody>
          <a:bodyPr wrap="square" lIns="274320" tIns="274320" rIns="274320" bIns="274320" rtlCol="0">
            <a:spAutoFit/>
          </a:bodyPr>
          <a:lstStyle/>
          <a:p>
            <a:r>
              <a:rPr lang="en-US" b="1" dirty="0">
                <a:solidFill>
                  <a:schemeClr val="accent6"/>
                </a:solidFill>
              </a:rPr>
              <a:t>“Rural colleges that</a:t>
            </a:r>
          </a:p>
          <a:p>
            <a:r>
              <a:rPr lang="en-US" b="1" dirty="0">
                <a:solidFill>
                  <a:schemeClr val="accent6"/>
                </a:solidFill>
              </a:rPr>
              <a:t>aim to better serve</a:t>
            </a:r>
          </a:p>
          <a:p>
            <a:r>
              <a:rPr lang="en-US" b="1" dirty="0">
                <a:solidFill>
                  <a:schemeClr val="accent6"/>
                </a:solidFill>
              </a:rPr>
              <a:t>students — and enroll more students — are actively addressing the challenges of poverty.”</a:t>
            </a:r>
            <a:endParaRPr lang="en-US" dirty="0">
              <a:solidFill>
                <a:schemeClr val="accent6"/>
              </a:solidFill>
            </a:endParaRPr>
          </a:p>
        </p:txBody>
      </p:sp>
    </p:spTree>
    <p:extLst>
      <p:ext uri="{BB962C8B-B14F-4D97-AF65-F5344CB8AC3E}">
        <p14:creationId xmlns:p14="http://schemas.microsoft.com/office/powerpoint/2010/main" val="2788736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B8781-C293-904C-BEBA-8631FA2ACDA3}"/>
              </a:ext>
            </a:extLst>
          </p:cNvPr>
          <p:cNvSpPr>
            <a:spLocks noGrp="1"/>
          </p:cNvSpPr>
          <p:nvPr>
            <p:ph type="title"/>
          </p:nvPr>
        </p:nvSpPr>
        <p:spPr>
          <a:xfrm>
            <a:off x="324633" y="365125"/>
            <a:ext cx="10698270" cy="1325563"/>
          </a:xfrm>
        </p:spPr>
        <p:txBody>
          <a:bodyPr/>
          <a:lstStyle/>
          <a:p>
            <a:r>
              <a:rPr lang="en-US" dirty="0"/>
              <a:t>College Solutions Related to Health Care and Transportation</a:t>
            </a:r>
          </a:p>
        </p:txBody>
      </p:sp>
      <p:sp>
        <p:nvSpPr>
          <p:cNvPr id="3" name="Content Placeholder 2">
            <a:extLst>
              <a:ext uri="{FF2B5EF4-FFF2-40B4-BE49-F238E27FC236}">
                <a16:creationId xmlns:a16="http://schemas.microsoft.com/office/drawing/2014/main" id="{67092BDB-0086-0C4B-8746-966C05AC5036}"/>
              </a:ext>
            </a:extLst>
          </p:cNvPr>
          <p:cNvSpPr>
            <a:spLocks noGrp="1"/>
          </p:cNvSpPr>
          <p:nvPr>
            <p:ph idx="1"/>
          </p:nvPr>
        </p:nvSpPr>
        <p:spPr/>
        <p:txBody>
          <a:bodyPr>
            <a:normAutofit/>
          </a:bodyPr>
          <a:lstStyle/>
          <a:p>
            <a:r>
              <a:rPr lang="en-US" b="1" dirty="0">
                <a:solidFill>
                  <a:schemeClr val="accent1">
                    <a:lumMod val="50000"/>
                  </a:schemeClr>
                </a:solidFill>
              </a:rPr>
              <a:t>Somerset Community College </a:t>
            </a:r>
            <a:r>
              <a:rPr lang="en-US" dirty="0">
                <a:solidFill>
                  <a:schemeClr val="accent1">
                    <a:lumMod val="50000"/>
                  </a:schemeClr>
                </a:solidFill>
              </a:rPr>
              <a:t>(KY) is working with its regional hospital to have a mobile health clinic on campus each week. </a:t>
            </a:r>
          </a:p>
          <a:p>
            <a:r>
              <a:rPr lang="en-US" b="1" dirty="0">
                <a:solidFill>
                  <a:schemeClr val="accent1">
                    <a:lumMod val="50000"/>
                  </a:schemeClr>
                </a:solidFill>
              </a:rPr>
              <a:t>Clark State College </a:t>
            </a:r>
            <a:r>
              <a:rPr lang="en-US" dirty="0">
                <a:solidFill>
                  <a:schemeClr val="accent1">
                    <a:lumMod val="50000"/>
                  </a:schemeClr>
                </a:solidFill>
              </a:rPr>
              <a:t>(OH) has implemented several efforts to improve students’ mental health. </a:t>
            </a:r>
          </a:p>
          <a:p>
            <a:r>
              <a:rPr lang="en-US" dirty="0">
                <a:solidFill>
                  <a:schemeClr val="accent1">
                    <a:lumMod val="50000"/>
                  </a:schemeClr>
                </a:solidFill>
              </a:rPr>
              <a:t>At </a:t>
            </a:r>
            <a:r>
              <a:rPr lang="en-US" b="1" dirty="0">
                <a:solidFill>
                  <a:schemeClr val="accent1">
                    <a:lumMod val="50000"/>
                  </a:schemeClr>
                </a:solidFill>
              </a:rPr>
              <a:t>Davidson Community College </a:t>
            </a:r>
            <a:r>
              <a:rPr lang="en-US" dirty="0">
                <a:solidFill>
                  <a:schemeClr val="accent1">
                    <a:lumMod val="50000"/>
                  </a:schemeClr>
                </a:solidFill>
              </a:rPr>
              <a:t>(NC), students can get free car maintenance and small repairs through the college’s automotive courses. </a:t>
            </a:r>
          </a:p>
          <a:p>
            <a:r>
              <a:rPr lang="en-US" b="1" dirty="0">
                <a:solidFill>
                  <a:schemeClr val="accent1">
                    <a:lumMod val="50000"/>
                  </a:schemeClr>
                </a:solidFill>
              </a:rPr>
              <a:t>Virginia Highlands Community College </a:t>
            </a:r>
            <a:r>
              <a:rPr lang="en-US" dirty="0">
                <a:solidFill>
                  <a:schemeClr val="accent1">
                    <a:lumMod val="50000"/>
                  </a:schemeClr>
                </a:solidFill>
              </a:rPr>
              <a:t>(VA) and </a:t>
            </a:r>
            <a:r>
              <a:rPr lang="en-US" b="1" dirty="0">
                <a:solidFill>
                  <a:schemeClr val="accent1">
                    <a:lumMod val="50000"/>
                  </a:schemeClr>
                </a:solidFill>
              </a:rPr>
              <a:t>Nashville State Community College </a:t>
            </a:r>
            <a:r>
              <a:rPr lang="en-US" dirty="0">
                <a:solidFill>
                  <a:schemeClr val="accent1">
                    <a:lumMod val="50000"/>
                  </a:schemeClr>
                </a:solidFill>
              </a:rPr>
              <a:t>(TN) partnered with local public transportation to allow their students to ride for free.</a:t>
            </a:r>
          </a:p>
        </p:txBody>
      </p:sp>
      <p:sp>
        <p:nvSpPr>
          <p:cNvPr id="4" name="Slide Number Placeholder 3">
            <a:extLst>
              <a:ext uri="{FF2B5EF4-FFF2-40B4-BE49-F238E27FC236}">
                <a16:creationId xmlns:a16="http://schemas.microsoft.com/office/drawing/2014/main" id="{A6492D74-E5B9-E545-A84D-D2C0C4B61FDF}"/>
              </a:ext>
            </a:extLst>
          </p:cNvPr>
          <p:cNvSpPr>
            <a:spLocks noGrp="1"/>
          </p:cNvSpPr>
          <p:nvPr>
            <p:ph type="sldNum" sz="quarter" idx="12"/>
          </p:nvPr>
        </p:nvSpPr>
        <p:spPr/>
        <p:txBody>
          <a:bodyPr/>
          <a:lstStyle/>
          <a:p>
            <a:fld id="{8D168AC5-DCE0-6845-9E8D-FC5BEB689ED3}" type="slidenum">
              <a:rPr lang="en-US" smtClean="0"/>
              <a:t>9</a:t>
            </a:fld>
            <a:endParaRPr lang="en-US"/>
          </a:p>
        </p:txBody>
      </p:sp>
    </p:spTree>
    <p:extLst>
      <p:ext uri="{BB962C8B-B14F-4D97-AF65-F5344CB8AC3E}">
        <p14:creationId xmlns:p14="http://schemas.microsoft.com/office/powerpoint/2010/main" val="1320305416"/>
      </p:ext>
    </p:extLst>
  </p:cSld>
  <p:clrMapOvr>
    <a:masterClrMapping/>
  </p:clrMapOvr>
</p:sld>
</file>

<file path=ppt/theme/theme1.xml><?xml version="1.0" encoding="utf-8"?>
<a:theme xmlns:a="http://schemas.openxmlformats.org/drawingml/2006/main" name="Office Theme">
  <a:themeElements>
    <a:clrScheme name="NCII Rural Briefs">
      <a:dk1>
        <a:srgbClr val="000000"/>
      </a:dk1>
      <a:lt1>
        <a:srgbClr val="FFFFFF"/>
      </a:lt1>
      <a:dk2>
        <a:srgbClr val="44546A"/>
      </a:dk2>
      <a:lt2>
        <a:srgbClr val="E7E6E6"/>
      </a:lt2>
      <a:accent1>
        <a:srgbClr val="9DA788"/>
      </a:accent1>
      <a:accent2>
        <a:srgbClr val="FBE75F"/>
      </a:accent2>
      <a:accent3>
        <a:srgbClr val="E1E2E2"/>
      </a:accent3>
      <a:accent4>
        <a:srgbClr val="FBF7B5"/>
      </a:accent4>
      <a:accent5>
        <a:srgbClr val="5C4F4A"/>
      </a:accent5>
      <a:accent6>
        <a:srgbClr val="9B9B9B"/>
      </a:accent6>
      <a:hlink>
        <a:srgbClr val="9DA788"/>
      </a:hlink>
      <a:folHlink>
        <a:srgbClr val="9DA78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4383</TotalTime>
  <Words>972</Words>
  <Application>Microsoft Office PowerPoint</Application>
  <PresentationFormat>Widescreen</PresentationFormat>
  <Paragraphs>80</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Cultivating Partnerships to Support Students’ Basic Needs </vt:lpstr>
      <vt:lpstr>Webinar Agenda:</vt:lpstr>
      <vt:lpstr>Rural Community College Leader Series</vt:lpstr>
      <vt:lpstr>Rural Community College Leader Series</vt:lpstr>
      <vt:lpstr>Rural Community College Leader Series</vt:lpstr>
      <vt:lpstr>Backdrop for supporting students’ basic needs</vt:lpstr>
      <vt:lpstr>Examples of Colleges Supporting Students’ Basic Needs</vt:lpstr>
      <vt:lpstr>Backdrop for supporting students’ basic needs</vt:lpstr>
      <vt:lpstr>College Solutions Related to Health Care and Transportation</vt:lpstr>
      <vt:lpstr>Discussion Questions</vt:lpstr>
      <vt:lpstr>Contact Information:  For questions about Brief #3 email: Joe Schaffer – jschaffer@lccc.wy.edu Travis Blume - travis.blume@baycollege.edu  For questions about the Rural Leader Learning Community email: Gretchen Schmidt – gretchen@ncii-improve.com Chris Baldwin – cbaldwin@baldwin-consulting.com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College-Going Mindset</dc:title>
  <dc:creator>Emily Yahn</dc:creator>
  <cp:lastModifiedBy>Gretchen</cp:lastModifiedBy>
  <cp:revision>40</cp:revision>
  <dcterms:created xsi:type="dcterms:W3CDTF">2021-07-12T14:40:47Z</dcterms:created>
  <dcterms:modified xsi:type="dcterms:W3CDTF">2021-07-26T19:10:11Z</dcterms:modified>
</cp:coreProperties>
</file>