
<file path=[Content_Types].xml><?xml version="1.0" encoding="utf-8"?>
<Types xmlns="http://schemas.openxmlformats.org/package/2006/content-types">
  <Default Extension="bin" ContentType="application/vnd.openxmlformats-officedocument.oleObject"/>
  <Default Extension="bmp" ContentType="image/bmp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1"/>
    <p:sldMasterId id="2147484806" r:id="rId2"/>
    <p:sldMasterId id="2147484868" r:id="rId3"/>
    <p:sldMasterId id="2147484916" r:id="rId4"/>
    <p:sldMasterId id="2147485021" r:id="rId5"/>
    <p:sldMasterId id="2147485040" r:id="rId6"/>
    <p:sldMasterId id="2147485056" r:id="rId7"/>
    <p:sldMasterId id="2147485122" r:id="rId8"/>
  </p:sldMasterIdLst>
  <p:notesMasterIdLst>
    <p:notesMasterId r:id="rId26"/>
  </p:notesMasterIdLst>
  <p:sldIdLst>
    <p:sldId id="1025" r:id="rId9"/>
    <p:sldId id="1947" r:id="rId10"/>
    <p:sldId id="1959" r:id="rId11"/>
    <p:sldId id="1965" r:id="rId12"/>
    <p:sldId id="1950" r:id="rId13"/>
    <p:sldId id="1952" r:id="rId14"/>
    <p:sldId id="1967" r:id="rId15"/>
    <p:sldId id="1968" r:id="rId16"/>
    <p:sldId id="1969" r:id="rId17"/>
    <p:sldId id="1970" r:id="rId18"/>
    <p:sldId id="1954" r:id="rId19"/>
    <p:sldId id="1971" r:id="rId20"/>
    <p:sldId id="1972" r:id="rId21"/>
    <p:sldId id="1955" r:id="rId22"/>
    <p:sldId id="1973" r:id="rId23"/>
    <p:sldId id="1956" r:id="rId24"/>
    <p:sldId id="1966" r:id="rId25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yner, Josh" initials="WJ" lastIdx="5" clrIdx="0"/>
  <p:cmAuthor id="1" name="Keith" initials="K" lastIdx="2" clrIdx="1"/>
  <p:cmAuthor id="2" name="Linda Perlstein" initials="" lastIdx="10" clrIdx="2"/>
  <p:cmAuthor id="3" name="Bridget DeSimone" initials="BD" lastIdx="6" clrIdx="3"/>
  <p:cmAuthor id="4" name="Arsenault, Leigh" initials="AL" lastIdx="2" clrIdx="4"/>
  <p:cmAuthor id="5" name="Kelley Karandjeff" initials="KK" lastIdx="1" clrIdx="5">
    <p:extLst>
      <p:ext uri="{19B8F6BF-5375-455C-9EA6-DF929625EA0E}">
        <p15:presenceInfo xmlns:p15="http://schemas.microsoft.com/office/powerpoint/2012/main" userId="995163bab1a338f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7D88"/>
    <a:srgbClr val="0989B1"/>
    <a:srgbClr val="4AB5C4"/>
    <a:srgbClr val="0354A0"/>
    <a:srgbClr val="91E5B3"/>
    <a:srgbClr val="9CFAC5"/>
    <a:srgbClr val="72CDF4"/>
    <a:srgbClr val="99D625"/>
    <a:srgbClr val="FFE200"/>
    <a:srgbClr val="FFB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C73626-9941-409A-BCF2-C8942F1ECDBE}" v="3" dt="2020-06-23T01:28:19.6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79" autoAdjust="0"/>
    <p:restoredTop sz="93907" autoAdjust="0"/>
  </p:normalViewPr>
  <p:slideViewPr>
    <p:cSldViewPr snapToGrid="0">
      <p:cViewPr varScale="1">
        <p:scale>
          <a:sx n="63" d="100"/>
          <a:sy n="63" d="100"/>
        </p:scale>
        <p:origin x="1212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0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808"/>
    </p:cViewPr>
  </p:sorterViewPr>
  <p:notesViewPr>
    <p:cSldViewPr>
      <p:cViewPr varScale="1">
        <p:scale>
          <a:sx n="84" d="100"/>
          <a:sy n="84" d="100"/>
        </p:scale>
        <p:origin x="-1884" y="-78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Johnstone" userId="cb449c38944dd802" providerId="LiveId" clId="{325E41BA-AFED-4A1A-BFC0-8A081100B125}"/>
    <pc:docChg chg="modSld">
      <pc:chgData name="Robert Johnstone" userId="cb449c38944dd802" providerId="LiveId" clId="{325E41BA-AFED-4A1A-BFC0-8A081100B125}" dt="2020-04-27T13:52:23.395" v="0"/>
      <pc:docMkLst>
        <pc:docMk/>
      </pc:docMkLst>
      <pc:sldChg chg="modSp">
        <pc:chgData name="Robert Johnstone" userId="cb449c38944dd802" providerId="LiveId" clId="{325E41BA-AFED-4A1A-BFC0-8A081100B125}" dt="2020-04-27T13:52:23.395" v="0"/>
        <pc:sldMkLst>
          <pc:docMk/>
          <pc:sldMk cId="682321964" sldId="1959"/>
        </pc:sldMkLst>
        <pc:spChg chg="mod">
          <ac:chgData name="Robert Johnstone" userId="cb449c38944dd802" providerId="LiveId" clId="{325E41BA-AFED-4A1A-BFC0-8A081100B125}" dt="2020-04-27T13:52:23.395" v="0"/>
          <ac:spMkLst>
            <pc:docMk/>
            <pc:sldMk cId="682321964" sldId="1959"/>
            <ac:spMk id="3" creationId="{00000000-0000-0000-0000-000000000000}"/>
          </ac:spMkLst>
        </pc:spChg>
      </pc:sldChg>
    </pc:docChg>
  </pc:docChgLst>
  <pc:docChgLst>
    <pc:chgData name="Robert Johnstone" userId="cb449c38944dd802" providerId="LiveId" clId="{4DC73626-9941-409A-BCF2-C8942F1ECDBE}"/>
    <pc:docChg chg="custSel modSld">
      <pc:chgData name="Robert Johnstone" userId="cb449c38944dd802" providerId="LiveId" clId="{4DC73626-9941-409A-BCF2-C8942F1ECDBE}" dt="2020-06-23T01:28:18.299" v="35" actId="20577"/>
      <pc:docMkLst>
        <pc:docMk/>
      </pc:docMkLst>
      <pc:sldChg chg="modSp mod">
        <pc:chgData name="Robert Johnstone" userId="cb449c38944dd802" providerId="LiveId" clId="{4DC73626-9941-409A-BCF2-C8942F1ECDBE}" dt="2020-06-23T01:28:18.299" v="35" actId="20577"/>
        <pc:sldMkLst>
          <pc:docMk/>
          <pc:sldMk cId="2539340765" sldId="1025"/>
        </pc:sldMkLst>
        <pc:spChg chg="mod">
          <ac:chgData name="Robert Johnstone" userId="cb449c38944dd802" providerId="LiveId" clId="{4DC73626-9941-409A-BCF2-C8942F1ECDBE}" dt="2020-06-23T01:28:18.299" v="35" actId="20577"/>
          <ac:spMkLst>
            <pc:docMk/>
            <pc:sldMk cId="2539340765" sldId="1025"/>
            <ac:spMk id="3" creationId="{00000000-0000-0000-0000-000000000000}"/>
          </ac:spMkLst>
        </pc:spChg>
      </pc:sldChg>
      <pc:sldChg chg="modSp mod">
        <pc:chgData name="Robert Johnstone" userId="cb449c38944dd802" providerId="LiveId" clId="{4DC73626-9941-409A-BCF2-C8942F1ECDBE}" dt="2020-06-22T13:03:57.249" v="27" actId="20577"/>
        <pc:sldMkLst>
          <pc:docMk/>
          <pc:sldMk cId="128915136" sldId="1947"/>
        </pc:sldMkLst>
        <pc:spChg chg="mod">
          <ac:chgData name="Robert Johnstone" userId="cb449c38944dd802" providerId="LiveId" clId="{4DC73626-9941-409A-BCF2-C8942F1ECDBE}" dt="2020-06-22T13:03:57.249" v="27" actId="20577"/>
          <ac:spMkLst>
            <pc:docMk/>
            <pc:sldMk cId="128915136" sldId="1947"/>
            <ac:spMk id="3" creationId="{6370F228-B789-B249-BADA-2E1CF879D65B}"/>
          </ac:spMkLst>
        </pc:spChg>
      </pc:sldChg>
      <pc:sldChg chg="modSp mod">
        <pc:chgData name="Robert Johnstone" userId="cb449c38944dd802" providerId="LiveId" clId="{4DC73626-9941-409A-BCF2-C8942F1ECDBE}" dt="2020-06-22T13:04:17.328" v="34" actId="20577"/>
        <pc:sldMkLst>
          <pc:docMk/>
          <pc:sldMk cId="159093646" sldId="1956"/>
        </pc:sldMkLst>
        <pc:spChg chg="mod">
          <ac:chgData name="Robert Johnstone" userId="cb449c38944dd802" providerId="LiveId" clId="{4DC73626-9941-409A-BCF2-C8942F1ECDBE}" dt="2020-06-22T13:04:17.328" v="34" actId="20577"/>
          <ac:spMkLst>
            <pc:docMk/>
            <pc:sldMk cId="159093646" sldId="1956"/>
            <ac:spMk id="3" creationId="{AB752E70-FE32-5843-BE9F-04EE06E35745}"/>
          </ac:spMkLst>
        </pc:spChg>
      </pc:sldChg>
      <pc:sldChg chg="modSp mod">
        <pc:chgData name="Robert Johnstone" userId="cb449c38944dd802" providerId="LiveId" clId="{4DC73626-9941-409A-BCF2-C8942F1ECDBE}" dt="2020-06-22T13:04:01.807" v="31" actId="20577"/>
        <pc:sldMkLst>
          <pc:docMk/>
          <pc:sldMk cId="682321964" sldId="1959"/>
        </pc:sldMkLst>
        <pc:spChg chg="mod">
          <ac:chgData name="Robert Johnstone" userId="cb449c38944dd802" providerId="LiveId" clId="{4DC73626-9941-409A-BCF2-C8942F1ECDBE}" dt="2020-06-22T13:04:01.807" v="31" actId="20577"/>
          <ac:spMkLst>
            <pc:docMk/>
            <pc:sldMk cId="682321964" sldId="1959"/>
            <ac:spMk id="3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3D53FCB3-3116-4BA0-A0FB-DF705EF6CDC8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7" tIns="46244" rIns="92487" bIns="462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E9EC6E68-91FA-4CA7-8DD7-25476B1B0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32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C1BF69-0C71-4B88-AA8F-AF8EE4A4BD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3326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bmp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oleObject" Target="../embeddings/oleObject2.bin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oleObject" Target="../embeddings/oleObject3.bin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bmp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2916" y="5401208"/>
            <a:ext cx="5589639" cy="1201994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b="1" i="0" spc="50" baseline="0">
                <a:solidFill>
                  <a:srgbClr val="FAFFB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40857" y="6546575"/>
            <a:ext cx="4262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100" dirty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www.ncii-improve.com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170431" y="412956"/>
            <a:ext cx="6803136" cy="3178276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6000" b="0" i="0" u="none" strike="noStrike" kern="1200" cap="none" spc="-100" normalizeH="0" baseline="0" dirty="0">
                <a:ln>
                  <a:noFill/>
                </a:ln>
                <a:solidFill>
                  <a:srgbClr val="2C7D88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8391" y="6603202"/>
            <a:ext cx="1584198" cy="22860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068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6156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"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 txBox="1">
            <a:spLocks noGrp="1"/>
          </p:cNvSpPr>
          <p:nvPr>
            <p:ph type="title"/>
          </p:nvPr>
        </p:nvSpPr>
        <p:spPr>
          <a:xfrm>
            <a:off x="424953" y="760143"/>
            <a:ext cx="33894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77" name="Shape 677"/>
          <p:cNvSpPr>
            <a:spLocks noGrp="1"/>
          </p:cNvSpPr>
          <p:nvPr>
            <p:ph type="pic" idx="2"/>
          </p:nvPr>
        </p:nvSpPr>
        <p:spPr>
          <a:xfrm>
            <a:off x="4206240" y="758260"/>
            <a:ext cx="4937700" cy="53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678" name="Shape 678"/>
          <p:cNvSpPr txBox="1">
            <a:spLocks noGrp="1"/>
          </p:cNvSpPr>
          <p:nvPr>
            <p:ph type="body" idx="1"/>
          </p:nvPr>
        </p:nvSpPr>
        <p:spPr>
          <a:xfrm>
            <a:off x="424952" y="2360342"/>
            <a:ext cx="33894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79" name="Shape 679"/>
          <p:cNvSpPr txBox="1">
            <a:spLocks noGrp="1"/>
          </p:cNvSpPr>
          <p:nvPr>
            <p:ph type="body" idx="3"/>
          </p:nvPr>
        </p:nvSpPr>
        <p:spPr>
          <a:xfrm>
            <a:off x="424952" y="6418474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80" name="Shape 680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81" name="Shape 6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2" name="Shape 682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6884991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">
    <p:bg>
      <p:bgRef idx="1001">
        <a:schemeClr val="bg1"/>
      </p:bgRef>
    </p:bg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hape 685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6" name="Shape 686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87" name="Shape 6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Shape 6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4709161"/>
            <a:ext cx="8217408" cy="2148840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Shape 689"/>
          <p:cNvSpPr txBox="1"/>
          <p:nvPr/>
        </p:nvSpPr>
        <p:spPr>
          <a:xfrm>
            <a:off x="463351" y="1604565"/>
            <a:ext cx="8217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Thank you!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(null)"/>
              <a:cs typeface="Helvetica"/>
              <a:sym typeface="Helvetica"/>
            </a:endParaRPr>
          </a:p>
        </p:txBody>
      </p:sp>
      <p:sp>
        <p:nvSpPr>
          <p:cNvPr id="8" name="Shape 655">
            <a:extLst>
              <a:ext uri="{FF2B5EF4-FFF2-40B4-BE49-F238E27FC236}">
                <a16:creationId xmlns:a16="http://schemas.microsoft.com/office/drawing/2014/main" id="{EF89A762-5238-7F40-81D4-E623241D55F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63350" y="2467742"/>
            <a:ext cx="8326800" cy="1862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Presenter’s contact information goes here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9264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art &amp; Titl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4953" y="755653"/>
            <a:ext cx="8326935" cy="341632"/>
          </a:xfrm>
        </p:spPr>
        <p:txBody>
          <a:bodyPr wrap="square" anchor="t" anchorCtr="0">
            <a:noAutofit/>
          </a:bodyPr>
          <a:lstStyle>
            <a:lvl1pPr algn="l">
              <a:defRPr sz="3200"/>
            </a:lvl1pPr>
          </a:lstStyle>
          <a:p>
            <a:r>
              <a:rPr lang="en-US" dirty="0"/>
              <a:t>Chart Title</a:t>
            </a:r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0"/>
          </p:nvPr>
        </p:nvSpPr>
        <p:spPr>
          <a:xfrm>
            <a:off x="424955" y="1475113"/>
            <a:ext cx="8327161" cy="4991003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1" hasCustomPrompt="1"/>
          </p:nvPr>
        </p:nvSpPr>
        <p:spPr>
          <a:xfrm>
            <a:off x="424953" y="6493238"/>
            <a:ext cx="8326935" cy="364763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154" indent="0">
              <a:buNone/>
              <a:defRPr sz="1200"/>
            </a:lvl2pPr>
            <a:lvl3pPr marL="914306" indent="0">
              <a:buNone/>
              <a:defRPr sz="1200"/>
            </a:lvl3pPr>
            <a:lvl4pPr marL="1371460" indent="0">
              <a:buNone/>
              <a:defRPr sz="1200"/>
            </a:lvl4pPr>
            <a:lvl5pPr marL="1828613" indent="0">
              <a:buNone/>
              <a:defRPr sz="1200"/>
            </a:lvl5pPr>
          </a:lstStyle>
          <a:p>
            <a:pPr lvl="0"/>
            <a:r>
              <a:rPr lang="en-US" dirty="0"/>
              <a:t>Source: </a:t>
            </a: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1301144" y="377826"/>
            <a:ext cx="7842856" cy="0"/>
          </a:xfrm>
          <a:prstGeom prst="line">
            <a:avLst/>
          </a:prstGeom>
          <a:ln w="38100">
            <a:solidFill>
              <a:srgbClr val="0065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18" y="261705"/>
            <a:ext cx="711200" cy="232242"/>
          </a:xfrm>
          <a:prstGeom prst="rect">
            <a:avLst/>
          </a:prstGeom>
        </p:spPr>
      </p:pic>
      <p:cxnSp>
        <p:nvCxnSpPr>
          <p:cNvPr id="29" name="Straight Connector 28"/>
          <p:cNvCxnSpPr/>
          <p:nvPr userDrawn="1"/>
        </p:nvCxnSpPr>
        <p:spPr>
          <a:xfrm>
            <a:off x="0" y="377826"/>
            <a:ext cx="371754" cy="0"/>
          </a:xfrm>
          <a:prstGeom prst="line">
            <a:avLst/>
          </a:prstGeom>
          <a:ln w="38100">
            <a:solidFill>
              <a:srgbClr val="0065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37390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hart &amp; Title - Horizontal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>
            <a:spLocks noGrp="1"/>
          </p:cNvSpPr>
          <p:nvPr>
            <p:ph type="title"/>
          </p:nvPr>
        </p:nvSpPr>
        <p:spPr>
          <a:xfrm>
            <a:off x="424953" y="755654"/>
            <a:ext cx="8326800" cy="143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2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14" name="Shape 614"/>
          <p:cNvSpPr>
            <a:spLocks noGrp="1"/>
          </p:cNvSpPr>
          <p:nvPr>
            <p:ph type="chart" idx="2"/>
          </p:nvPr>
        </p:nvSpPr>
        <p:spPr>
          <a:xfrm>
            <a:off x="424953" y="1475111"/>
            <a:ext cx="8327100" cy="49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5" name="Shape 615"/>
          <p:cNvSpPr txBox="1">
            <a:spLocks noGrp="1"/>
          </p:cNvSpPr>
          <p:nvPr>
            <p:ph type="body" idx="1"/>
          </p:nvPr>
        </p:nvSpPr>
        <p:spPr>
          <a:xfrm>
            <a:off x="424953" y="6493238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616" name="Shape 616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17" name="Shape 6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8" name="Shape 618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155796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765290" y="173736"/>
            <a:ext cx="2194560" cy="5617464"/>
          </a:xfrm>
          <a:prstGeom prst="rect">
            <a:avLst/>
          </a:prstGeom>
          <a:solidFill>
            <a:schemeClr val="accent2">
              <a:lumMod val="20000"/>
              <a:lumOff val="8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380637"/>
            <a:ext cx="1823085" cy="1645920"/>
          </a:xfr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cap="none" spc="0" baseline="0" dirty="0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380637"/>
            <a:ext cx="5428856" cy="520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5999"/>
            <a:ext cx="1823085" cy="330363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80426" y="6388161"/>
            <a:ext cx="1097280" cy="27432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18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5614416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884162" y="292608"/>
            <a:ext cx="1956816" cy="5378147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0456" y="379476"/>
            <a:ext cx="1824228" cy="1645920"/>
          </a:xfr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27414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68976" y="380637"/>
            <a:ext cx="5428856" cy="520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80426" y="6388161"/>
            <a:ext cx="1097280" cy="27432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536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er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Enter Title Here Small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295400" y="1905000"/>
            <a:ext cx="6858000" cy="4191000"/>
          </a:xfrm>
        </p:spPr>
        <p:txBody>
          <a:bodyPr/>
          <a:lstStyle>
            <a:lvl1pPr>
              <a:buSzPct val="100000"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>
          <a:xfrm>
            <a:off x="1219200" y="6447116"/>
            <a:ext cx="5943600" cy="2701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849523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991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1557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3966305"/>
            <a:ext cx="8229600" cy="215677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909956" algn="l"/>
              </a:tabLst>
              <a:defRPr sz="1969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682475" algn="l"/>
              </a:tabLst>
              <a:defRPr sz="984" b="1">
                <a:solidFill>
                  <a:srgbClr val="FFFFFF"/>
                </a:solidFill>
              </a:defRPr>
            </a:lvl2pPr>
            <a:lvl3pPr marL="909956" indent="-909956">
              <a:spcAft>
                <a:spcPts val="0"/>
              </a:spcAft>
              <a:buFontTx/>
              <a:buNone/>
              <a:tabLst/>
              <a:defRPr sz="984" b="0">
                <a:solidFill>
                  <a:srgbClr val="FFFFFF"/>
                </a:solidFill>
              </a:defRPr>
            </a:lvl3pPr>
            <a:lvl4pPr marL="909956" indent="-909956">
              <a:spcAft>
                <a:spcPts val="0"/>
              </a:spcAft>
              <a:buFontTx/>
              <a:buNone/>
              <a:tabLst/>
              <a:defRPr sz="984">
                <a:solidFill>
                  <a:srgbClr val="FFFFFF"/>
                </a:solidFill>
              </a:defRPr>
            </a:lvl4pPr>
            <a:lvl5pPr marL="909956" indent="-909956">
              <a:spcAft>
                <a:spcPts val="0"/>
              </a:spcAft>
              <a:buFontTx/>
              <a:buNone/>
              <a:tabLst/>
              <a:defRPr sz="984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1449390"/>
            <a:ext cx="8229600" cy="2506133"/>
          </a:xfrm>
        </p:spPr>
        <p:txBody>
          <a:bodyPr anchor="t"/>
          <a:lstStyle>
            <a:lvl1pPr>
              <a:defRPr sz="4992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7556500" y="735528"/>
            <a:ext cx="1122680" cy="15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93" tIns="45497" rIns="90993" bIns="45497" numCol="1" anchor="t" anchorCtr="0" compatLnSpc="1">
            <a:prstTxWarp prst="textNoShape">
              <a:avLst/>
            </a:prstTxWarp>
          </a:bodyPr>
          <a:lstStyle/>
          <a:p>
            <a:pPr algn="r" defTabSz="639818" eaLnBrk="0" fontAlgn="base">
              <a:spcBef>
                <a:spcPct val="20000"/>
              </a:spcBef>
              <a:spcAft>
                <a:spcPts val="600"/>
              </a:spcAft>
              <a:buClr>
                <a:srgbClr val="A3B222"/>
              </a:buClr>
              <a:defRPr/>
            </a:pPr>
            <a:r>
              <a:rPr lang="en-US" sz="1266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June 8, 2012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58" y="261980"/>
            <a:ext cx="3541483" cy="68879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457200" y="1117600"/>
            <a:ext cx="8229600" cy="17272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2912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3966305"/>
            <a:ext cx="8229600" cy="215677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909956" algn="l"/>
              </a:tabLst>
              <a:defRPr sz="1969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682475" algn="l"/>
              </a:tabLst>
              <a:defRPr sz="984" b="1">
                <a:solidFill>
                  <a:srgbClr val="FFFFFF"/>
                </a:solidFill>
              </a:defRPr>
            </a:lvl2pPr>
            <a:lvl3pPr marL="909956" indent="-909956">
              <a:spcAft>
                <a:spcPts val="0"/>
              </a:spcAft>
              <a:buFontTx/>
              <a:buNone/>
              <a:tabLst/>
              <a:defRPr sz="984" b="0">
                <a:solidFill>
                  <a:srgbClr val="FFFFFF"/>
                </a:solidFill>
              </a:defRPr>
            </a:lvl3pPr>
            <a:lvl4pPr marL="909956" indent="-909956">
              <a:spcAft>
                <a:spcPts val="0"/>
              </a:spcAft>
              <a:buFontTx/>
              <a:buNone/>
              <a:tabLst/>
              <a:defRPr sz="984">
                <a:solidFill>
                  <a:srgbClr val="FFFFFF"/>
                </a:solidFill>
              </a:defRPr>
            </a:lvl4pPr>
            <a:lvl5pPr marL="909956" indent="-909956">
              <a:spcAft>
                <a:spcPts val="0"/>
              </a:spcAft>
              <a:buFontTx/>
              <a:buNone/>
              <a:tabLst/>
              <a:defRPr sz="984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1449390"/>
            <a:ext cx="8229600" cy="2506133"/>
          </a:xfrm>
        </p:spPr>
        <p:txBody>
          <a:bodyPr anchor="t"/>
          <a:lstStyle>
            <a:lvl1pPr>
              <a:defRPr sz="4992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7556500" y="735528"/>
            <a:ext cx="1122680" cy="15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93" tIns="45497" rIns="90993" bIns="45497" numCol="1" anchor="t" anchorCtr="0" compatLnSpc="1">
            <a:prstTxWarp prst="textNoShape">
              <a:avLst/>
            </a:prstTxWarp>
          </a:bodyPr>
          <a:lstStyle/>
          <a:p>
            <a:pPr algn="r" defTabSz="639818" eaLnBrk="0" fontAlgn="base">
              <a:spcBef>
                <a:spcPct val="20000"/>
              </a:spcBef>
              <a:spcAft>
                <a:spcPts val="600"/>
              </a:spcAft>
              <a:buClr>
                <a:srgbClr val="A3B222"/>
              </a:buClr>
              <a:defRPr/>
            </a:pPr>
            <a:r>
              <a:rPr lang="en-US" sz="1266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457200" y="1117600"/>
            <a:ext cx="8229600" cy="17272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3522" y="91440"/>
            <a:ext cx="3145536" cy="106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777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963" y="750887"/>
            <a:ext cx="8229600" cy="3851276"/>
          </a:xfrm>
        </p:spPr>
        <p:txBody>
          <a:bodyPr anchor="t"/>
          <a:lstStyle>
            <a:lvl1pPr>
              <a:spcBef>
                <a:spcPts val="0"/>
              </a:spcBef>
              <a:defRPr sz="5976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963" y="4602258"/>
            <a:ext cx="5350933" cy="879475"/>
          </a:xfrm>
        </p:spPr>
        <p:txBody>
          <a:bodyPr/>
          <a:lstStyle>
            <a:lvl1pPr marL="0" indent="0">
              <a:spcAft>
                <a:spcPts val="600"/>
              </a:spcAft>
              <a:buFontTx/>
              <a:buNone/>
              <a:defRPr sz="1969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5872480" y="290072"/>
            <a:ext cx="2905761" cy="20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993" tIns="45497" rIns="90993" bIns="45497">
            <a:prstTxWarp prst="textNoShape">
              <a:avLst/>
            </a:prstTxWarp>
            <a:spAutoFit/>
          </a:bodyPr>
          <a:lstStyle/>
          <a:p>
            <a:pPr algn="r" defTabSz="639818" eaLnBrk="0" fontAlgn="base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3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703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365760" y="279911"/>
            <a:ext cx="3251200" cy="20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993" tIns="45497" rIns="90993" bIns="45497">
            <a:prstTxWarp prst="textNoShape">
              <a:avLst/>
            </a:prstTxWarp>
            <a:spAutoFit/>
          </a:bodyPr>
          <a:lstStyle/>
          <a:p>
            <a:pPr defTabSz="639818" eaLnBrk="0" fontAlgn="base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3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703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01608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5439" y="750982"/>
            <a:ext cx="8417597" cy="3841433"/>
          </a:xfrm>
        </p:spPr>
        <p:txBody>
          <a:bodyPr anchor="t"/>
          <a:lstStyle>
            <a:lvl1pPr>
              <a:spcBef>
                <a:spcPts val="0"/>
              </a:spcBef>
              <a:defRPr sz="5976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964" y="4591145"/>
            <a:ext cx="5473170" cy="879475"/>
          </a:xfrm>
        </p:spPr>
        <p:txBody>
          <a:bodyPr/>
          <a:lstStyle>
            <a:lvl1pPr marL="0" indent="0">
              <a:spcAft>
                <a:spcPts val="600"/>
              </a:spcAft>
              <a:buFontTx/>
              <a:buNone/>
              <a:defRPr sz="1969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24368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-1" y="-1753066"/>
          <a:ext cx="9144001" cy="6870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Image" r:id="rId3" imgW="13002840" imgH="9752040" progId="Photoshop.Image.13">
                  <p:embed/>
                </p:oleObj>
              </mc:Choice>
              <mc:Fallback>
                <p:oleObj name="Image" r:id="rId3" imgW="13002840" imgH="9752040" progId="Photoshop.Image.1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" y="-1753066"/>
                        <a:ext cx="9144001" cy="6870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320955"/>
            <a:ext cx="6803136" cy="106957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b="0" spc="5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34222"/>
            <a:ext cx="1280160" cy="457200"/>
          </a:xfrm>
          <a:prstGeom prst="rect">
            <a:avLst/>
          </a:prstGeom>
        </p:spPr>
        <p:txBody>
          <a:bodyPr/>
          <a:lstStyle>
            <a:lvl1pPr algn="ctr">
              <a:defRPr sz="2000" spc="0" baseline="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22" y="5842345"/>
            <a:ext cx="1860737" cy="8931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40857" y="6554803"/>
            <a:ext cx="4262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100" dirty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www.ncii-improve.com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172717" y="2094309"/>
            <a:ext cx="6803136" cy="2241717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4800" b="0" i="0" u="none" strike="noStrike" kern="1200" cap="none" spc="-100" normalizeH="0" baseline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8391" y="6603202"/>
            <a:ext cx="1584198" cy="22860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646888"/>
      </p:ext>
    </p:extLst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2008822"/>
            <a:ext cx="7996435" cy="4259820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9600" cy="11430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34660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5872480" y="290072"/>
            <a:ext cx="2905761" cy="20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993" tIns="45497" rIns="90993" bIns="45497">
            <a:prstTxWarp prst="textNoShape">
              <a:avLst/>
            </a:prstTxWarp>
            <a:spAutoFit/>
          </a:bodyPr>
          <a:lstStyle/>
          <a:p>
            <a:pPr algn="r" defTabSz="639818" eaLnBrk="0" fontAlgn="base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3" b="1" kern="1200" dirty="0"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703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365760" y="279911"/>
            <a:ext cx="3251200" cy="20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993" tIns="45497" rIns="90993" bIns="45497">
            <a:prstTxWarp prst="textNoShape">
              <a:avLst/>
            </a:prstTxWarp>
            <a:spAutoFit/>
          </a:bodyPr>
          <a:lstStyle/>
          <a:p>
            <a:pPr defTabSz="639818" eaLnBrk="0" fontAlgn="base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3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703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2008821"/>
            <a:ext cx="8229600" cy="447516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9600" cy="11430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10692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365760" y="279911"/>
            <a:ext cx="3251200" cy="20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993" tIns="45497" rIns="90993" bIns="45497">
            <a:prstTxWarp prst="textNoShape">
              <a:avLst/>
            </a:prstTxWarp>
            <a:spAutoFit/>
          </a:bodyPr>
          <a:lstStyle/>
          <a:p>
            <a:pPr defTabSz="639818" eaLnBrk="0" fontAlgn="base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3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703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2008821"/>
            <a:ext cx="8229600" cy="4475164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9600" cy="11430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13652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058" y="762000"/>
            <a:ext cx="8229601" cy="11430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965" y="2002249"/>
            <a:ext cx="3979333" cy="4522471"/>
          </a:xfrm>
          <a:ln>
            <a:noFill/>
          </a:ln>
        </p:spPr>
        <p:txBody>
          <a:bodyPr/>
          <a:lstStyle>
            <a:lvl1pPr>
              <a:spcBef>
                <a:spcPts val="432"/>
              </a:spcBef>
              <a:buClr>
                <a:schemeClr val="bg2"/>
              </a:buClr>
              <a:defRPr/>
            </a:lvl1pPr>
            <a:lvl2pPr>
              <a:spcBef>
                <a:spcPts val="432"/>
              </a:spcBef>
              <a:buClr>
                <a:schemeClr val="bg2"/>
              </a:buClr>
              <a:defRPr/>
            </a:lvl2pPr>
            <a:lvl3pPr>
              <a:spcBef>
                <a:spcPts val="432"/>
              </a:spcBef>
              <a:buClr>
                <a:schemeClr val="bg2"/>
              </a:buClr>
              <a:defRPr/>
            </a:lvl3pPr>
            <a:lvl4pPr>
              <a:spcBef>
                <a:spcPts val="432"/>
              </a:spcBef>
              <a:buClr>
                <a:schemeClr val="bg2"/>
              </a:buClr>
              <a:defRPr/>
            </a:lvl4pPr>
            <a:lvl5pPr>
              <a:spcBef>
                <a:spcPts val="432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85296" y="2002249"/>
            <a:ext cx="3665799" cy="4427189"/>
          </a:xfrm>
          <a:ln>
            <a:noFill/>
          </a:ln>
        </p:spPr>
        <p:txBody>
          <a:bodyPr/>
          <a:lstStyle>
            <a:lvl1pPr>
              <a:spcBef>
                <a:spcPts val="432"/>
              </a:spcBef>
              <a:buClr>
                <a:schemeClr val="bg2"/>
              </a:buClr>
              <a:defRPr/>
            </a:lvl1pPr>
            <a:lvl2pPr>
              <a:spcBef>
                <a:spcPts val="432"/>
              </a:spcBef>
              <a:buClr>
                <a:schemeClr val="bg2"/>
              </a:buClr>
              <a:defRPr/>
            </a:lvl2pPr>
            <a:lvl3pPr>
              <a:spcBef>
                <a:spcPts val="432"/>
              </a:spcBef>
              <a:buClr>
                <a:schemeClr val="bg2"/>
              </a:buClr>
              <a:defRPr/>
            </a:lvl3pPr>
            <a:lvl4pPr>
              <a:spcBef>
                <a:spcPts val="432"/>
              </a:spcBef>
              <a:buClr>
                <a:schemeClr val="bg2"/>
              </a:buClr>
              <a:defRPr/>
            </a:lvl4pPr>
            <a:lvl5pPr>
              <a:spcBef>
                <a:spcPts val="432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63407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334965" y="2379663"/>
            <a:ext cx="3979863" cy="3831591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993" tIns="45497" rIns="90993" bIns="45497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391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4584703" y="2113915"/>
            <a:ext cx="3979862" cy="4097338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993" tIns="45497" rIns="90993" bIns="45497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391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85232" y="2415328"/>
            <a:ext cx="3979333" cy="3794654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058" y="762000"/>
            <a:ext cx="8239761" cy="11430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965" y="2415328"/>
            <a:ext cx="3979333" cy="3804814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34965" y="2113916"/>
            <a:ext cx="3979333" cy="306387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282814" indent="-110586" algn="l">
              <a:buFontTx/>
              <a:buNone/>
              <a:defRPr sz="119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85232" y="2113916"/>
            <a:ext cx="3979333" cy="306387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44398" indent="-233810" algn="l">
              <a:buFontTx/>
              <a:buNone/>
              <a:defRPr sz="119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40937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4520" cy="1149667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629920" y="3108962"/>
            <a:ext cx="183828" cy="459804"/>
          </a:xfrm>
          <a:prstGeom prst="rect">
            <a:avLst/>
          </a:prstGeom>
          <a:noFill/>
        </p:spPr>
        <p:txBody>
          <a:bodyPr wrap="none" lIns="90993" tIns="45497" rIns="90993" bIns="45497" rtlCol="0">
            <a:spAutoFit/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04271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058" y="750888"/>
            <a:ext cx="8229601" cy="1149667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965" y="1990081"/>
            <a:ext cx="3979333" cy="422729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4568828" y="1981519"/>
            <a:ext cx="3995737" cy="4235766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494149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4568828" y="2201427"/>
            <a:ext cx="3995737" cy="410580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334965" y="2201427"/>
            <a:ext cx="3995737" cy="4105805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336269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bout CCRC"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Shape 605"/>
          <p:cNvPicPr preferRelativeResize="0"/>
          <p:nvPr/>
        </p:nvPicPr>
        <p:blipFill rotWithShape="1">
          <a:blip r:embed="rId2">
            <a:alphaModFix/>
          </a:blip>
          <a:srcRect l="48750" r="-48750"/>
          <a:stretch/>
        </p:blipFill>
        <p:spPr>
          <a:xfrm>
            <a:off x="5029201" y="939903"/>
            <a:ext cx="8031822" cy="53766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6" name="Shape 606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07" name="Shape 6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8" name="Shape 608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09" name="Shape 609"/>
          <p:cNvCxnSpPr/>
          <p:nvPr/>
        </p:nvCxnSpPr>
        <p:spPr>
          <a:xfrm>
            <a:off x="5029201" y="6319474"/>
            <a:ext cx="41148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10" name="Shape 610"/>
          <p:cNvSpPr txBox="1"/>
          <p:nvPr/>
        </p:nvSpPr>
        <p:spPr>
          <a:xfrm>
            <a:off x="424952" y="1526439"/>
            <a:ext cx="4197849" cy="31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areas of research include:</a:t>
            </a:r>
          </a:p>
          <a:p>
            <a:pPr marL="342882" marR="0" lvl="0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 school to college transitions</a:t>
            </a:r>
          </a:p>
          <a:p>
            <a:pPr marL="342882" marR="0" lvl="0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Developmental education &amp; adult basic skills</a:t>
            </a:r>
          </a:p>
          <a:p>
            <a:pPr marL="342882" marR="0" lvl="0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 services &amp; financial aid</a:t>
            </a:r>
          </a:p>
          <a:p>
            <a:pPr marL="342882" marR="0" lvl="0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Online learning &amp; instructional technology</a:t>
            </a:r>
          </a:p>
          <a:p>
            <a:pPr marL="342882" marR="0" lvl="0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 persistence, completion, &amp; transfer</a:t>
            </a:r>
          </a:p>
          <a:p>
            <a:pPr marL="342882" marR="0" lvl="0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College to career &amp; workforce education</a:t>
            </a:r>
          </a:p>
          <a:p>
            <a:pPr marL="342882" marR="0" lvl="0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Improving institutional performance</a:t>
            </a:r>
            <a:endParaRPr sz="2000" dirty="0"/>
          </a:p>
        </p:txBody>
      </p:sp>
      <p:sp>
        <p:nvSpPr>
          <p:cNvPr id="611" name="Shape 611"/>
          <p:cNvSpPr txBox="1"/>
          <p:nvPr/>
        </p:nvSpPr>
        <p:spPr>
          <a:xfrm>
            <a:off x="424952" y="717843"/>
            <a:ext cx="3389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About CCRC</a:t>
            </a: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24585967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rt &amp; Title - Horizontal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>
            <a:spLocks noGrp="1"/>
          </p:cNvSpPr>
          <p:nvPr>
            <p:ph type="title"/>
          </p:nvPr>
        </p:nvSpPr>
        <p:spPr>
          <a:xfrm>
            <a:off x="424953" y="755654"/>
            <a:ext cx="8326800" cy="143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2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14" name="Shape 614"/>
          <p:cNvSpPr>
            <a:spLocks noGrp="1"/>
          </p:cNvSpPr>
          <p:nvPr>
            <p:ph type="chart" idx="2"/>
          </p:nvPr>
        </p:nvSpPr>
        <p:spPr>
          <a:xfrm>
            <a:off x="424953" y="1475111"/>
            <a:ext cx="8327100" cy="49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5" name="Shape 615"/>
          <p:cNvSpPr txBox="1">
            <a:spLocks noGrp="1"/>
          </p:cNvSpPr>
          <p:nvPr>
            <p:ph type="body" idx="1"/>
          </p:nvPr>
        </p:nvSpPr>
        <p:spPr>
          <a:xfrm>
            <a:off x="424953" y="6493238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616" name="Shape 616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17" name="Shape 6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8" name="Shape 618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758197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5117805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2717" y="2094309"/>
            <a:ext cx="6803136" cy="2241717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4800" b="0" i="0" u="none" strike="noStrike" kern="1200" cap="none" spc="-100" normalizeH="0" baseline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32914"/>
            <a:ext cx="1280160" cy="457200"/>
          </a:xfrm>
          <a:prstGeom prst="rect">
            <a:avLst/>
          </a:prstGeom>
        </p:spPr>
        <p:txBody>
          <a:bodyPr/>
          <a:lstStyle>
            <a:lvl1pPr algn="ctr">
              <a:defRPr lang="en-US" sz="2000" kern="1200" spc="0" baseline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8391" y="6603202"/>
            <a:ext cx="1584198" cy="22860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22" y="5842345"/>
            <a:ext cx="1860737" cy="89315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0857" y="6554803"/>
            <a:ext cx="4262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100" dirty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www.ncii-improve.com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1171575" y="4320955"/>
            <a:ext cx="6803136" cy="106957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b="0" spc="5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2919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Shape 620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Shape 621"/>
          <p:cNvSpPr txBox="1">
            <a:spLocks noGrp="1"/>
          </p:cNvSpPr>
          <p:nvPr>
            <p:ph type="ctrTitle"/>
          </p:nvPr>
        </p:nvSpPr>
        <p:spPr>
          <a:xfrm>
            <a:off x="443318" y="1604565"/>
            <a:ext cx="83085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622" name="Shape 622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23" name="Shape 6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4" name="Shape 624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25" name="Shape 625"/>
          <p:cNvSpPr txBox="1">
            <a:spLocks noGrp="1"/>
          </p:cNvSpPr>
          <p:nvPr>
            <p:ph type="subTitle" idx="1"/>
          </p:nvPr>
        </p:nvSpPr>
        <p:spPr>
          <a:xfrm>
            <a:off x="443319" y="5056292"/>
            <a:ext cx="80868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6" name="Shape 626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7" name="Shape 627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28" name="Shape 6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9" name="Shape 629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987073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Bulleted List"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 txBox="1">
            <a:spLocks noGrp="1"/>
          </p:cNvSpPr>
          <p:nvPr>
            <p:ph type="body" idx="1"/>
          </p:nvPr>
        </p:nvSpPr>
        <p:spPr>
          <a:xfrm>
            <a:off x="425451" y="1554941"/>
            <a:ext cx="8366100" cy="17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77" marR="0" lvl="0" indent="-4063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5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3809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3555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32" name="Shape 632"/>
          <p:cNvSpPr txBox="1">
            <a:spLocks noGrp="1"/>
          </p:cNvSpPr>
          <p:nvPr>
            <p:ph type="title"/>
          </p:nvPr>
        </p:nvSpPr>
        <p:spPr>
          <a:xfrm>
            <a:off x="424952" y="756694"/>
            <a:ext cx="8366100" cy="1411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cxnSp>
        <p:nvCxnSpPr>
          <p:cNvPr id="633" name="Shape 633"/>
          <p:cNvCxnSpPr/>
          <p:nvPr/>
        </p:nvCxnSpPr>
        <p:spPr>
          <a:xfrm>
            <a:off x="1301144" y="377826"/>
            <a:ext cx="79344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34" name="Shape 6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5" name="Shape 635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36" name="Shape 636"/>
          <p:cNvSpPr txBox="1">
            <a:spLocks noGrp="1"/>
          </p:cNvSpPr>
          <p:nvPr>
            <p:ph type="body" idx="2"/>
          </p:nvPr>
        </p:nvSpPr>
        <p:spPr>
          <a:xfrm>
            <a:off x="424952" y="6493238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41223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- Photo or Infographic - Additional Content Below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 txBox="1">
            <a:spLocks noGrp="1"/>
          </p:cNvSpPr>
          <p:nvPr>
            <p:ph type="body" idx="1"/>
          </p:nvPr>
        </p:nvSpPr>
        <p:spPr>
          <a:xfrm>
            <a:off x="424952" y="6493238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39" name="Shape 639"/>
          <p:cNvSpPr txBox="1">
            <a:spLocks noGrp="1"/>
          </p:cNvSpPr>
          <p:nvPr>
            <p:ph type="title"/>
          </p:nvPr>
        </p:nvSpPr>
        <p:spPr>
          <a:xfrm>
            <a:off x="424952" y="756694"/>
            <a:ext cx="8366100" cy="1777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40" name="Shape 640"/>
          <p:cNvSpPr txBox="1">
            <a:spLocks noGrp="1"/>
          </p:cNvSpPr>
          <p:nvPr>
            <p:ph type="body" idx="2"/>
          </p:nvPr>
        </p:nvSpPr>
        <p:spPr>
          <a:xfrm>
            <a:off x="424952" y="4558145"/>
            <a:ext cx="8366100" cy="19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77" marR="0" lvl="0" indent="-2285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641" name="Shape 641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42" name="Shape 6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3" name="Shape 643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44" name="Shape 644"/>
          <p:cNvSpPr txBox="1">
            <a:spLocks noGrp="1"/>
          </p:cNvSpPr>
          <p:nvPr>
            <p:ph type="body" idx="3"/>
          </p:nvPr>
        </p:nvSpPr>
        <p:spPr>
          <a:xfrm>
            <a:off x="425451" y="1555750"/>
            <a:ext cx="8366100" cy="28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77" marR="0" lvl="0" indent="-2285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3809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3555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6576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rgbClr val="00497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Shape 647"/>
          <p:cNvSpPr txBox="1">
            <a:spLocks noGrp="1"/>
          </p:cNvSpPr>
          <p:nvPr>
            <p:ph type="title"/>
          </p:nvPr>
        </p:nvSpPr>
        <p:spPr>
          <a:xfrm>
            <a:off x="424954" y="3860746"/>
            <a:ext cx="81834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8" name="Shape 648"/>
          <p:cNvSpPr txBox="1">
            <a:spLocks noGrp="1"/>
          </p:cNvSpPr>
          <p:nvPr>
            <p:ph type="body" idx="1"/>
          </p:nvPr>
        </p:nvSpPr>
        <p:spPr>
          <a:xfrm>
            <a:off x="424954" y="4589464"/>
            <a:ext cx="8183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649" name="Shape 649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50" name="Shape 6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1" name="Shape 651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8" name="Shape 641">
            <a:extLst>
              <a:ext uri="{FF2B5EF4-FFF2-40B4-BE49-F238E27FC236}">
                <a16:creationId xmlns:a16="http://schemas.microsoft.com/office/drawing/2014/main" id="{9B20BA1B-887B-174C-8CB0-37B31B39113D}"/>
              </a:ext>
            </a:extLst>
          </p:cNvPr>
          <p:cNvCxnSpPr/>
          <p:nvPr userDrawn="1"/>
        </p:nvCxnSpPr>
        <p:spPr>
          <a:xfrm>
            <a:off x="1301145" y="368856"/>
            <a:ext cx="78429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9" name="Shape 642">
            <a:extLst>
              <a:ext uri="{FF2B5EF4-FFF2-40B4-BE49-F238E27FC236}">
                <a16:creationId xmlns:a16="http://schemas.microsoft.com/office/drawing/2014/main" id="{13BCC4FB-204A-8745-BC9C-341852AB75B5}"/>
              </a:ext>
            </a:extLst>
          </p:cNvPr>
          <p:cNvPicPr preferRelativeResize="0"/>
          <p:nvPr userDrawn="1"/>
        </p:nvPicPr>
        <p:blipFill>
          <a:blip r:embed="rId3"/>
          <a:stretch>
            <a:fillRect/>
          </a:stretch>
        </p:blipFill>
        <p:spPr>
          <a:xfrm>
            <a:off x="490218" y="269828"/>
            <a:ext cx="711200" cy="1980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hape 643">
            <a:extLst>
              <a:ext uri="{FF2B5EF4-FFF2-40B4-BE49-F238E27FC236}">
                <a16:creationId xmlns:a16="http://schemas.microsoft.com/office/drawing/2014/main" id="{6C972082-3B63-5443-BA2C-3601AA6CE345}"/>
              </a:ext>
            </a:extLst>
          </p:cNvPr>
          <p:cNvCxnSpPr/>
          <p:nvPr userDrawn="1"/>
        </p:nvCxnSpPr>
        <p:spPr>
          <a:xfrm>
            <a:off x="0" y="368856"/>
            <a:ext cx="3717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581113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rt with Pullout Number"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 txBox="1">
            <a:spLocks noGrp="1"/>
          </p:cNvSpPr>
          <p:nvPr>
            <p:ph type="body" idx="1"/>
          </p:nvPr>
        </p:nvSpPr>
        <p:spPr>
          <a:xfrm>
            <a:off x="425450" y="3636963"/>
            <a:ext cx="3846600" cy="20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77" marR="0" lvl="0" indent="-2285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4" name="Shape 654"/>
          <p:cNvSpPr txBox="1">
            <a:spLocks noGrp="1"/>
          </p:cNvSpPr>
          <p:nvPr>
            <p:ph type="body" idx="2"/>
          </p:nvPr>
        </p:nvSpPr>
        <p:spPr>
          <a:xfrm>
            <a:off x="425450" y="2184400"/>
            <a:ext cx="3846600" cy="10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77" marR="0" lvl="0" indent="-228588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7200"/>
              <a:buFont typeface="Arial"/>
              <a:buNone/>
              <a:defRPr sz="72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5" name="Shape 655"/>
          <p:cNvSpPr txBox="1">
            <a:spLocks noGrp="1"/>
          </p:cNvSpPr>
          <p:nvPr>
            <p:ph type="title"/>
          </p:nvPr>
        </p:nvSpPr>
        <p:spPr>
          <a:xfrm>
            <a:off x="424952" y="760142"/>
            <a:ext cx="8326800" cy="1862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56" name="Shape 656"/>
          <p:cNvSpPr txBox="1">
            <a:spLocks noGrp="1"/>
          </p:cNvSpPr>
          <p:nvPr>
            <p:ph type="body" idx="3"/>
          </p:nvPr>
        </p:nvSpPr>
        <p:spPr>
          <a:xfrm>
            <a:off x="424953" y="6493238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57" name="Shape 657"/>
          <p:cNvSpPr>
            <a:spLocks noGrp="1"/>
          </p:cNvSpPr>
          <p:nvPr>
            <p:ph type="chart" idx="4"/>
          </p:nvPr>
        </p:nvSpPr>
        <p:spPr>
          <a:xfrm>
            <a:off x="4716464" y="1476375"/>
            <a:ext cx="4035300" cy="48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658" name="Shape 658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59" name="Shape 6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0" name="Shape 660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2685626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rt &amp; Title - Vertical"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 txBox="1">
            <a:spLocks noGrp="1"/>
          </p:cNvSpPr>
          <p:nvPr>
            <p:ph type="title"/>
          </p:nvPr>
        </p:nvSpPr>
        <p:spPr>
          <a:xfrm>
            <a:off x="424953" y="610067"/>
            <a:ext cx="2246700" cy="576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2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63" name="Shape 663"/>
          <p:cNvSpPr>
            <a:spLocks noGrp="1"/>
          </p:cNvSpPr>
          <p:nvPr>
            <p:ph type="chart" idx="2"/>
          </p:nvPr>
        </p:nvSpPr>
        <p:spPr>
          <a:xfrm>
            <a:off x="2814639" y="627018"/>
            <a:ext cx="6133500" cy="57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4" name="Shape 664"/>
          <p:cNvSpPr txBox="1">
            <a:spLocks noGrp="1"/>
          </p:cNvSpPr>
          <p:nvPr>
            <p:ph type="body" idx="1"/>
          </p:nvPr>
        </p:nvSpPr>
        <p:spPr>
          <a:xfrm>
            <a:off x="424953" y="6493238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665" name="Shape 665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66" name="Shape 6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7" name="Shape 667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0432597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ull Quote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Shape 669"/>
          <p:cNvSpPr txBox="1">
            <a:spLocks noGrp="1"/>
          </p:cNvSpPr>
          <p:nvPr>
            <p:ph type="title"/>
          </p:nvPr>
        </p:nvSpPr>
        <p:spPr>
          <a:xfrm>
            <a:off x="3415902" y="3093209"/>
            <a:ext cx="49851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0" name="Shape 670"/>
          <p:cNvSpPr txBox="1">
            <a:spLocks noGrp="1"/>
          </p:cNvSpPr>
          <p:nvPr>
            <p:ph type="body" idx="1"/>
          </p:nvPr>
        </p:nvSpPr>
        <p:spPr>
          <a:xfrm>
            <a:off x="3415901" y="4436811"/>
            <a:ext cx="4985100" cy="16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77" marR="0" lvl="0" indent="-2285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71" name="Shape 6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3429" y="1294274"/>
            <a:ext cx="1475430" cy="14754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2" name="Shape 672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73" name="Shape 6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4" name="Shape 674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462351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hoto"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 txBox="1">
            <a:spLocks noGrp="1"/>
          </p:cNvSpPr>
          <p:nvPr>
            <p:ph type="title"/>
          </p:nvPr>
        </p:nvSpPr>
        <p:spPr>
          <a:xfrm>
            <a:off x="424953" y="760143"/>
            <a:ext cx="33894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77" name="Shape 677"/>
          <p:cNvSpPr>
            <a:spLocks noGrp="1"/>
          </p:cNvSpPr>
          <p:nvPr>
            <p:ph type="pic" idx="2"/>
          </p:nvPr>
        </p:nvSpPr>
        <p:spPr>
          <a:xfrm>
            <a:off x="4206240" y="758260"/>
            <a:ext cx="4937700" cy="53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8" name="Shape 678"/>
          <p:cNvSpPr txBox="1">
            <a:spLocks noGrp="1"/>
          </p:cNvSpPr>
          <p:nvPr>
            <p:ph type="body" idx="1"/>
          </p:nvPr>
        </p:nvSpPr>
        <p:spPr>
          <a:xfrm>
            <a:off x="424952" y="2360342"/>
            <a:ext cx="33894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77" marR="0" lvl="0" indent="-2285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9" name="Shape 679"/>
          <p:cNvSpPr txBox="1">
            <a:spLocks noGrp="1"/>
          </p:cNvSpPr>
          <p:nvPr>
            <p:ph type="body" idx="3"/>
          </p:nvPr>
        </p:nvSpPr>
        <p:spPr>
          <a:xfrm>
            <a:off x="424952" y="6493238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680" name="Shape 680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81" name="Shape 6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2" name="Shape 682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560085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inal Slide"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hape 685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6" name="Shape 686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87" name="Shape 6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Shape 6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4709161"/>
            <a:ext cx="8217408" cy="2148840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Shape 689"/>
          <p:cNvSpPr txBox="1"/>
          <p:nvPr/>
        </p:nvSpPr>
        <p:spPr>
          <a:xfrm>
            <a:off x="457200" y="2544417"/>
            <a:ext cx="8217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21484220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576" tIns="43330" rIns="86576" bIns="43330" numCol="1" rtlCol="0" anchor="t" anchorCtr="0" compatLnSpc="1">
            <a:prstTxWarp prst="textNoShape">
              <a:avLst/>
            </a:prstTxWarp>
          </a:bodyPr>
          <a:lstStyle/>
          <a:p>
            <a:pPr defTabSz="610007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963" y="750887"/>
            <a:ext cx="8229600" cy="3851276"/>
          </a:xfrm>
        </p:spPr>
        <p:txBody>
          <a:bodyPr anchor="t"/>
          <a:lstStyle>
            <a:lvl1pPr>
              <a:spcBef>
                <a:spcPts val="0"/>
              </a:spcBef>
              <a:defRPr sz="5976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963" y="4603175"/>
            <a:ext cx="5350933" cy="879475"/>
          </a:xfrm>
        </p:spPr>
        <p:txBody>
          <a:bodyPr/>
          <a:lstStyle>
            <a:lvl1pPr marL="0" indent="0">
              <a:spcAft>
                <a:spcPts val="600"/>
              </a:spcAft>
              <a:buFontTx/>
              <a:buNone/>
              <a:defRPr sz="1969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5872480" y="290961"/>
            <a:ext cx="2905761" cy="195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576" tIns="43330" rIns="86576" bIns="43330">
            <a:prstTxWarp prst="textNoShape">
              <a:avLst/>
            </a:prstTxWarp>
            <a:spAutoFit/>
          </a:bodyPr>
          <a:lstStyle/>
          <a:p>
            <a:pPr algn="r" defTabSz="610007" eaLnBrk="0" fontAlgn="base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3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703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365768" y="280803"/>
            <a:ext cx="3251200" cy="195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576" tIns="43330" rIns="86576" bIns="43330">
            <a:prstTxWarp prst="textNoShape">
              <a:avLst/>
            </a:prstTxWarp>
            <a:spAutoFit/>
          </a:bodyPr>
          <a:lstStyle/>
          <a:p>
            <a:pPr defTabSz="610007" eaLnBrk="0" fontAlgn="base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3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703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576" tIns="43330" rIns="86576" bIns="43330" numCol="1" rtlCol="0" anchor="t" anchorCtr="0" compatLnSpc="1">
            <a:prstTxWarp prst="textNoShape">
              <a:avLst/>
            </a:prstTxWarp>
          </a:bodyPr>
          <a:lstStyle/>
          <a:p>
            <a:pPr defTabSz="610007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0671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800777"/>
            <a:ext cx="7680960" cy="40764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36181" y="6383806"/>
            <a:ext cx="1097280" cy="27432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3035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6F66-3772-4378-A47F-9B36BBECAB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89EFE-2D53-420E-97B2-34175C946F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6860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6" y="762003"/>
            <a:ext cx="7848600" cy="5364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73842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1" y="1591"/>
          <a:ext cx="158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591"/>
                        <a:ext cx="1587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130" y="6400846"/>
            <a:ext cx="1279525" cy="32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75" y="242891"/>
            <a:ext cx="8742363" cy="36933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12319" y="6254461"/>
            <a:ext cx="8686800" cy="230832"/>
          </a:xfrm>
        </p:spPr>
        <p:txBody>
          <a:bodyPr lIns="88967" tIns="44484" rIns="88967" bIns="44484" anchor="b">
            <a:noAutofit/>
          </a:bodyPr>
          <a:lstStyle>
            <a:lvl1pPr>
              <a:defRPr sz="9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>
          <a:xfrm>
            <a:off x="5091113" y="6493428"/>
            <a:ext cx="2133600" cy="182563"/>
          </a:xfrm>
          <a:prstGeom prst="rect">
            <a:avLst/>
          </a:prstGeom>
        </p:spPr>
        <p:txBody>
          <a:bodyPr lIns="88967" tIns="44484" rIns="88967" bIns="44484"/>
          <a:lstStyle>
            <a:lvl1pPr>
              <a:defRPr/>
            </a:lvl1pPr>
          </a:lstStyle>
          <a:p>
            <a:pPr defTabSz="625987" eaLnBrk="0" fontAlgn="base">
              <a:spcBef>
                <a:spcPct val="0"/>
              </a:spcBef>
              <a:spcAft>
                <a:spcPct val="0"/>
              </a:spcAft>
            </a:pPr>
            <a:fld id="{E169A2AA-1921-43E5-9020-CC4D5CB96CC1}" type="datetime2">
              <a:rPr lang="en-US" altLang="en-US" sz="2400" smtClean="0">
                <a:ea typeface="ヒラギノ角ゴ Pro W3"/>
              </a:rPr>
              <a:pPr defTabSz="625987" eaLnBrk="0" fontAlgn="base">
                <a:spcBef>
                  <a:spcPct val="0"/>
                </a:spcBef>
                <a:spcAft>
                  <a:spcPct val="0"/>
                </a:spcAft>
              </a:pPr>
              <a:t>Monday, June 22, 2020</a:t>
            </a:fld>
            <a:endParaRPr lang="en-US" altLang="en-US" sz="2400">
              <a:ea typeface="ヒラギノ角ゴ Pro W3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>
          <a:xfrm>
            <a:off x="212725" y="6493428"/>
            <a:ext cx="2895600" cy="182563"/>
          </a:xfrm>
          <a:prstGeom prst="rect">
            <a:avLst/>
          </a:prstGeom>
        </p:spPr>
        <p:txBody>
          <a:bodyPr lIns="88967" tIns="44484" rIns="88967" bIns="44484"/>
          <a:lstStyle>
            <a:lvl1pPr>
              <a:defRPr/>
            </a:lvl1pPr>
          </a:lstStyle>
          <a:p>
            <a:pPr defTabSz="625987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ea typeface="ヒラギノ角ゴ Pro W3"/>
              </a:rPr>
              <a:t>DRAFT - for discussion purposes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4114800" y="6493428"/>
            <a:ext cx="914400" cy="182563"/>
          </a:xfrm>
          <a:prstGeom prst="rect">
            <a:avLst/>
          </a:prstGeom>
        </p:spPr>
        <p:txBody>
          <a:bodyPr lIns="88967" tIns="44484" rIns="88967" bIns="44484"/>
          <a:lstStyle>
            <a:lvl1pPr>
              <a:defRPr/>
            </a:lvl1pPr>
          </a:lstStyle>
          <a:p>
            <a:pPr defTabSz="625987" eaLnBrk="0" fontAlgn="base">
              <a:spcBef>
                <a:spcPct val="0"/>
              </a:spcBef>
              <a:spcAft>
                <a:spcPct val="0"/>
              </a:spcAft>
            </a:pPr>
            <a:fld id="{76AAC7E1-7A03-457F-A246-EDC5C1100EA6}" type="slidenum">
              <a:rPr lang="en-US" altLang="en-US" sz="2400" smtClean="0">
                <a:ea typeface="ヒラギノ角ゴ Pro W3"/>
              </a:rPr>
              <a:pPr defTabSz="625987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2400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7364569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bout CCRC"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Shape 605"/>
          <p:cNvPicPr preferRelativeResize="0"/>
          <p:nvPr/>
        </p:nvPicPr>
        <p:blipFill rotWithShape="1">
          <a:blip r:embed="rId2">
            <a:alphaModFix/>
          </a:blip>
          <a:srcRect l="48750" r="-48750"/>
          <a:stretch/>
        </p:blipFill>
        <p:spPr>
          <a:xfrm>
            <a:off x="5029201" y="939904"/>
            <a:ext cx="8031822" cy="53766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6" name="Shape 606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07" name="Shape 6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8" name="Shape 608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09" name="Shape 609"/>
          <p:cNvCxnSpPr/>
          <p:nvPr/>
        </p:nvCxnSpPr>
        <p:spPr>
          <a:xfrm>
            <a:off x="5029201" y="6319474"/>
            <a:ext cx="41148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10" name="Shape 610"/>
          <p:cNvSpPr txBox="1"/>
          <p:nvPr/>
        </p:nvSpPr>
        <p:spPr>
          <a:xfrm>
            <a:off x="424953" y="1526439"/>
            <a:ext cx="4197849" cy="31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200"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Our areas of research include: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High school to college transitions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Developmental education &amp; adult basic skills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Student services &amp; financial aid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Online learning &amp; instructional technology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Student persistence, completion, &amp; transfer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College to career &amp; workforce education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Improving institutional performance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n-ea"/>
              <a:cs typeface="Helvetica"/>
              <a:sym typeface="Helvetica"/>
            </a:endParaRPr>
          </a:p>
        </p:txBody>
      </p:sp>
      <p:sp>
        <p:nvSpPr>
          <p:cNvPr id="611" name="Shape 611"/>
          <p:cNvSpPr txBox="1"/>
          <p:nvPr/>
        </p:nvSpPr>
        <p:spPr>
          <a:xfrm>
            <a:off x="424952" y="717843"/>
            <a:ext cx="3389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About CCRC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n-e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8245198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rt &amp; Title - Horizontal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>
            <a:spLocks noGrp="1"/>
          </p:cNvSpPr>
          <p:nvPr>
            <p:ph type="title"/>
          </p:nvPr>
        </p:nvSpPr>
        <p:spPr>
          <a:xfrm>
            <a:off x="424953" y="755654"/>
            <a:ext cx="8326800" cy="143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2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14" name="Shape 614"/>
          <p:cNvSpPr>
            <a:spLocks noGrp="1"/>
          </p:cNvSpPr>
          <p:nvPr>
            <p:ph type="chart" idx="2"/>
          </p:nvPr>
        </p:nvSpPr>
        <p:spPr>
          <a:xfrm>
            <a:off x="424953" y="1475111"/>
            <a:ext cx="8327100" cy="49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5" name="Shape 615"/>
          <p:cNvSpPr txBox="1">
            <a:spLocks noGrp="1"/>
          </p:cNvSpPr>
          <p:nvPr>
            <p:ph type="body" idx="1"/>
          </p:nvPr>
        </p:nvSpPr>
        <p:spPr>
          <a:xfrm>
            <a:off x="424953" y="6493238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616" name="Shape 616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17" name="Shape 6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8" name="Shape 618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2159256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Shape 620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Shape 621"/>
          <p:cNvSpPr txBox="1">
            <a:spLocks noGrp="1"/>
          </p:cNvSpPr>
          <p:nvPr>
            <p:ph type="ctrTitle"/>
          </p:nvPr>
        </p:nvSpPr>
        <p:spPr>
          <a:xfrm>
            <a:off x="443318" y="1604565"/>
            <a:ext cx="83085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622" name="Shape 622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23" name="Shape 6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4" name="Shape 624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25" name="Shape 625"/>
          <p:cNvSpPr txBox="1">
            <a:spLocks noGrp="1"/>
          </p:cNvSpPr>
          <p:nvPr>
            <p:ph type="subTitle" idx="1"/>
          </p:nvPr>
        </p:nvSpPr>
        <p:spPr>
          <a:xfrm>
            <a:off x="443319" y="5056292"/>
            <a:ext cx="80868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6" name="Shape 626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7" name="Shape 627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28" name="Shape 6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9" name="Shape 629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7179602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Bulleted List"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 txBox="1">
            <a:spLocks noGrp="1"/>
          </p:cNvSpPr>
          <p:nvPr>
            <p:ph type="body" idx="1"/>
          </p:nvPr>
        </p:nvSpPr>
        <p:spPr>
          <a:xfrm>
            <a:off x="425451" y="1554941"/>
            <a:ext cx="8366100" cy="17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40635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5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38096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35556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32" name="Shape 632"/>
          <p:cNvSpPr txBox="1">
            <a:spLocks noGrp="1"/>
          </p:cNvSpPr>
          <p:nvPr>
            <p:ph type="title"/>
          </p:nvPr>
        </p:nvSpPr>
        <p:spPr>
          <a:xfrm>
            <a:off x="424952" y="756694"/>
            <a:ext cx="8366100" cy="1411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cxnSp>
        <p:nvCxnSpPr>
          <p:cNvPr id="633" name="Shape 633"/>
          <p:cNvCxnSpPr/>
          <p:nvPr/>
        </p:nvCxnSpPr>
        <p:spPr>
          <a:xfrm>
            <a:off x="1301144" y="377826"/>
            <a:ext cx="79344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34" name="Shape 6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5" name="Shape 635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36" name="Shape 636"/>
          <p:cNvSpPr txBox="1">
            <a:spLocks noGrp="1"/>
          </p:cNvSpPr>
          <p:nvPr>
            <p:ph type="body" idx="2"/>
          </p:nvPr>
        </p:nvSpPr>
        <p:spPr>
          <a:xfrm>
            <a:off x="424952" y="6493238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53054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- Photo or Infographic - Additional Content Below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 txBox="1">
            <a:spLocks noGrp="1"/>
          </p:cNvSpPr>
          <p:nvPr>
            <p:ph type="body" idx="1"/>
          </p:nvPr>
        </p:nvSpPr>
        <p:spPr>
          <a:xfrm>
            <a:off x="424952" y="6493238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39" name="Shape 639"/>
          <p:cNvSpPr txBox="1">
            <a:spLocks noGrp="1"/>
          </p:cNvSpPr>
          <p:nvPr>
            <p:ph type="title"/>
          </p:nvPr>
        </p:nvSpPr>
        <p:spPr>
          <a:xfrm>
            <a:off x="424952" y="756695"/>
            <a:ext cx="8366100" cy="1777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40" name="Shape 640"/>
          <p:cNvSpPr txBox="1">
            <a:spLocks noGrp="1"/>
          </p:cNvSpPr>
          <p:nvPr>
            <p:ph type="body" idx="2"/>
          </p:nvPr>
        </p:nvSpPr>
        <p:spPr>
          <a:xfrm>
            <a:off x="424952" y="4558145"/>
            <a:ext cx="8366100" cy="19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22857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641" name="Shape 641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42" name="Shape 6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3" name="Shape 643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44" name="Shape 644"/>
          <p:cNvSpPr txBox="1">
            <a:spLocks noGrp="1"/>
          </p:cNvSpPr>
          <p:nvPr>
            <p:ph type="body" idx="3"/>
          </p:nvPr>
        </p:nvSpPr>
        <p:spPr>
          <a:xfrm>
            <a:off x="425451" y="1555750"/>
            <a:ext cx="8366100" cy="28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22857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38096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35556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22521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rgbClr val="00497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Shape 647"/>
          <p:cNvSpPr txBox="1">
            <a:spLocks noGrp="1"/>
          </p:cNvSpPr>
          <p:nvPr>
            <p:ph type="title"/>
          </p:nvPr>
        </p:nvSpPr>
        <p:spPr>
          <a:xfrm>
            <a:off x="424954" y="3860746"/>
            <a:ext cx="81834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8" name="Shape 648"/>
          <p:cNvSpPr txBox="1">
            <a:spLocks noGrp="1"/>
          </p:cNvSpPr>
          <p:nvPr>
            <p:ph type="body" idx="1"/>
          </p:nvPr>
        </p:nvSpPr>
        <p:spPr>
          <a:xfrm>
            <a:off x="424954" y="4589464"/>
            <a:ext cx="8183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649" name="Shape 649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50" name="Shape 6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1" name="Shape 651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8" name="Shape 641">
            <a:extLst>
              <a:ext uri="{FF2B5EF4-FFF2-40B4-BE49-F238E27FC236}">
                <a16:creationId xmlns:a16="http://schemas.microsoft.com/office/drawing/2014/main" id="{9B20BA1B-887B-174C-8CB0-37B31B39113D}"/>
              </a:ext>
            </a:extLst>
          </p:cNvPr>
          <p:cNvCxnSpPr/>
          <p:nvPr userDrawn="1"/>
        </p:nvCxnSpPr>
        <p:spPr>
          <a:xfrm>
            <a:off x="1301145" y="368856"/>
            <a:ext cx="78429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9" name="Shape 642">
            <a:extLst>
              <a:ext uri="{FF2B5EF4-FFF2-40B4-BE49-F238E27FC236}">
                <a16:creationId xmlns:a16="http://schemas.microsoft.com/office/drawing/2014/main" id="{13BCC4FB-204A-8745-BC9C-341852AB75B5}"/>
              </a:ext>
            </a:extLst>
          </p:cNvPr>
          <p:cNvPicPr preferRelativeResize="0"/>
          <p:nvPr userDrawn="1"/>
        </p:nvPicPr>
        <p:blipFill>
          <a:blip r:embed="rId3"/>
          <a:stretch>
            <a:fillRect/>
          </a:stretch>
        </p:blipFill>
        <p:spPr>
          <a:xfrm>
            <a:off x="490218" y="269828"/>
            <a:ext cx="711200" cy="1980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hape 643">
            <a:extLst>
              <a:ext uri="{FF2B5EF4-FFF2-40B4-BE49-F238E27FC236}">
                <a16:creationId xmlns:a16="http://schemas.microsoft.com/office/drawing/2014/main" id="{6C972082-3B63-5443-BA2C-3601AA6CE345}"/>
              </a:ext>
            </a:extLst>
          </p:cNvPr>
          <p:cNvCxnSpPr/>
          <p:nvPr userDrawn="1"/>
        </p:nvCxnSpPr>
        <p:spPr>
          <a:xfrm>
            <a:off x="0" y="368856"/>
            <a:ext cx="3717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8411305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rt with Pullout Number"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 txBox="1">
            <a:spLocks noGrp="1"/>
          </p:cNvSpPr>
          <p:nvPr>
            <p:ph type="body" idx="1"/>
          </p:nvPr>
        </p:nvSpPr>
        <p:spPr>
          <a:xfrm>
            <a:off x="425450" y="3636963"/>
            <a:ext cx="3846600" cy="20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22857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4" name="Shape 654"/>
          <p:cNvSpPr txBox="1">
            <a:spLocks noGrp="1"/>
          </p:cNvSpPr>
          <p:nvPr>
            <p:ph type="body" idx="2"/>
          </p:nvPr>
        </p:nvSpPr>
        <p:spPr>
          <a:xfrm>
            <a:off x="425450" y="2184400"/>
            <a:ext cx="3846600" cy="10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228576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7200"/>
              <a:buFont typeface="Arial"/>
              <a:buNone/>
              <a:defRPr sz="72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5" name="Shape 655"/>
          <p:cNvSpPr txBox="1">
            <a:spLocks noGrp="1"/>
          </p:cNvSpPr>
          <p:nvPr>
            <p:ph type="title"/>
          </p:nvPr>
        </p:nvSpPr>
        <p:spPr>
          <a:xfrm>
            <a:off x="424952" y="760142"/>
            <a:ext cx="8326800" cy="1862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56" name="Shape 656"/>
          <p:cNvSpPr txBox="1">
            <a:spLocks noGrp="1"/>
          </p:cNvSpPr>
          <p:nvPr>
            <p:ph type="body" idx="3"/>
          </p:nvPr>
        </p:nvSpPr>
        <p:spPr>
          <a:xfrm>
            <a:off x="424953" y="6493238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57" name="Shape 657"/>
          <p:cNvSpPr>
            <a:spLocks noGrp="1"/>
          </p:cNvSpPr>
          <p:nvPr>
            <p:ph type="chart" idx="4"/>
          </p:nvPr>
        </p:nvSpPr>
        <p:spPr>
          <a:xfrm>
            <a:off x="4716464" y="1476375"/>
            <a:ext cx="4035300" cy="48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658" name="Shape 658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59" name="Shape 6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0" name="Shape 660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664819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0674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rt &amp; Title - Vertical"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 txBox="1">
            <a:spLocks noGrp="1"/>
          </p:cNvSpPr>
          <p:nvPr>
            <p:ph type="title"/>
          </p:nvPr>
        </p:nvSpPr>
        <p:spPr>
          <a:xfrm>
            <a:off x="424953" y="610068"/>
            <a:ext cx="2246700" cy="576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2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63" name="Shape 663"/>
          <p:cNvSpPr>
            <a:spLocks noGrp="1"/>
          </p:cNvSpPr>
          <p:nvPr>
            <p:ph type="chart" idx="2"/>
          </p:nvPr>
        </p:nvSpPr>
        <p:spPr>
          <a:xfrm>
            <a:off x="2814639" y="627018"/>
            <a:ext cx="6133500" cy="57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4" name="Shape 664"/>
          <p:cNvSpPr txBox="1">
            <a:spLocks noGrp="1"/>
          </p:cNvSpPr>
          <p:nvPr>
            <p:ph type="body" idx="1"/>
          </p:nvPr>
        </p:nvSpPr>
        <p:spPr>
          <a:xfrm>
            <a:off x="424953" y="6493238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665" name="Shape 665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66" name="Shape 6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7" name="Shape 667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8719659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ull Quote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Shape 669"/>
          <p:cNvSpPr txBox="1">
            <a:spLocks noGrp="1"/>
          </p:cNvSpPr>
          <p:nvPr>
            <p:ph type="title"/>
          </p:nvPr>
        </p:nvSpPr>
        <p:spPr>
          <a:xfrm>
            <a:off x="3415902" y="3093209"/>
            <a:ext cx="49851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0" name="Shape 670"/>
          <p:cNvSpPr txBox="1">
            <a:spLocks noGrp="1"/>
          </p:cNvSpPr>
          <p:nvPr>
            <p:ph type="body" idx="1"/>
          </p:nvPr>
        </p:nvSpPr>
        <p:spPr>
          <a:xfrm>
            <a:off x="3415901" y="4436811"/>
            <a:ext cx="4985100" cy="16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22857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71" name="Shape 6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3429" y="1294274"/>
            <a:ext cx="1475430" cy="14754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2" name="Shape 672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73" name="Shape 6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4" name="Shape 674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6905174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hoto"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 txBox="1">
            <a:spLocks noGrp="1"/>
          </p:cNvSpPr>
          <p:nvPr>
            <p:ph type="title"/>
          </p:nvPr>
        </p:nvSpPr>
        <p:spPr>
          <a:xfrm>
            <a:off x="424953" y="760143"/>
            <a:ext cx="33894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77" name="Shape 677"/>
          <p:cNvSpPr>
            <a:spLocks noGrp="1"/>
          </p:cNvSpPr>
          <p:nvPr>
            <p:ph type="pic" idx="2"/>
          </p:nvPr>
        </p:nvSpPr>
        <p:spPr>
          <a:xfrm>
            <a:off x="4206240" y="758260"/>
            <a:ext cx="4937700" cy="53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8" name="Shape 678"/>
          <p:cNvSpPr txBox="1">
            <a:spLocks noGrp="1"/>
          </p:cNvSpPr>
          <p:nvPr>
            <p:ph type="body" idx="1"/>
          </p:nvPr>
        </p:nvSpPr>
        <p:spPr>
          <a:xfrm>
            <a:off x="424952" y="2360342"/>
            <a:ext cx="33894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22857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9" name="Shape 679"/>
          <p:cNvSpPr txBox="1">
            <a:spLocks noGrp="1"/>
          </p:cNvSpPr>
          <p:nvPr>
            <p:ph type="body" idx="3"/>
          </p:nvPr>
        </p:nvSpPr>
        <p:spPr>
          <a:xfrm>
            <a:off x="424952" y="6493238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680" name="Shape 680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81" name="Shape 6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2" name="Shape 682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985286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inal Slide"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hape 685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6" name="Shape 686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87" name="Shape 6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Shape 6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4709161"/>
            <a:ext cx="8217408" cy="2148840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Shape 689"/>
          <p:cNvSpPr txBox="1"/>
          <p:nvPr/>
        </p:nvSpPr>
        <p:spPr>
          <a:xfrm>
            <a:off x="457200" y="2544417"/>
            <a:ext cx="8217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Thank you!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n-e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7684661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/>
          </p:cNvSpPr>
          <p:nvPr>
            <p:ph type="sldNum" sz="quarter" idx="2"/>
          </p:nvPr>
        </p:nvSpPr>
        <p:spPr>
          <a:xfrm>
            <a:off x="6553211" y="6389055"/>
            <a:ext cx="2133600" cy="299727"/>
          </a:xfrm>
          <a:prstGeom prst="rect">
            <a:avLst/>
          </a:prstGeom>
        </p:spPr>
        <p:txBody>
          <a:bodyPr wrap="square" lIns="62689" tIns="62689" rIns="62689" bIns="62689" anchor="ctr">
            <a:spAutoFit/>
          </a:bodyPr>
          <a:lstStyle>
            <a:lvl1pPr algn="r" defTabSz="620435">
              <a:defRPr sz="112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31850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2008821"/>
            <a:ext cx="8229600" cy="4475164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9600" cy="11430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46432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576" tIns="43330" rIns="86576" bIns="4333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0997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9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 W3" charset="-128"/>
              <a:cs typeface="Helvetica"/>
              <a:sym typeface="Helvetica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963" y="750887"/>
            <a:ext cx="8229600" cy="3851276"/>
          </a:xfrm>
        </p:spPr>
        <p:txBody>
          <a:bodyPr anchor="t"/>
          <a:lstStyle>
            <a:lvl1pPr>
              <a:spcBef>
                <a:spcPts val="0"/>
              </a:spcBef>
              <a:defRPr sz="5976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963" y="4603176"/>
            <a:ext cx="5350933" cy="879475"/>
          </a:xfrm>
        </p:spPr>
        <p:txBody>
          <a:bodyPr/>
          <a:lstStyle>
            <a:lvl1pPr marL="0" indent="0">
              <a:spcAft>
                <a:spcPts val="600"/>
              </a:spcAft>
              <a:buFontTx/>
              <a:buNone/>
              <a:defRPr sz="1969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5872480" y="290962"/>
            <a:ext cx="2905761" cy="195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576" tIns="43330" rIns="86576" bIns="43330">
            <a:prstTxWarp prst="textNoShape">
              <a:avLst/>
            </a:prstTxWarp>
            <a:spAutoFit/>
          </a:bodyPr>
          <a:lstStyle/>
          <a:p>
            <a:pPr marL="0" marR="0" lvl="0" indent="0" algn="r" defTabSz="609976" rtl="0" eaLnBrk="0" fontAlgn="base" latinLnBrk="0" hangingPunct="0">
              <a:lnSpc>
                <a:spcPct val="100000"/>
              </a:lnSpc>
              <a:spcBef>
                <a:spcPts val="23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Helvetica"/>
                <a:sym typeface="Helvetica"/>
              </a:rPr>
              <a:t>PRESENTATION TITLE IN HEADER / JUNE 8, 2012</a:t>
            </a:r>
            <a:endParaRPr kumimoji="0" lang="en-US" sz="70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charset="-128"/>
              <a:cs typeface="Helvetica"/>
              <a:sym typeface="Helvetica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365768" y="280804"/>
            <a:ext cx="3251200" cy="195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576" tIns="43330" rIns="86576" bIns="43330">
            <a:prstTxWarp prst="textNoShape">
              <a:avLst/>
            </a:prstTxWarp>
            <a:spAutoFit/>
          </a:bodyPr>
          <a:lstStyle/>
          <a:p>
            <a:pPr marL="0" marR="0" lvl="0" indent="0" algn="l" defTabSz="609976" rtl="0" eaLnBrk="0" fontAlgn="base" latinLnBrk="0" hangingPunct="0">
              <a:lnSpc>
                <a:spcPct val="100000"/>
              </a:lnSpc>
              <a:spcBef>
                <a:spcPts val="23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Helvetica"/>
                <a:sym typeface="Helvetica"/>
              </a:rPr>
              <a:t>COMMUNITY COLLEGE RESEARCH CENTER</a:t>
            </a:r>
            <a:endParaRPr kumimoji="0" lang="en-US" sz="70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charset="-128"/>
              <a:cs typeface="Helvetica"/>
              <a:sym typeface="Helvetica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576" tIns="43330" rIns="86576" bIns="4333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0997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9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 W3" charset="-128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835578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02206"/>
            <a:fld id="{DE8D6F66-3772-4378-A47F-9B36BBECABB6}" type="datetimeFigureOut">
              <a:rPr lang="en-US" sz="773" smtClean="0">
                <a:solidFill>
                  <a:prstClr val="black">
                    <a:tint val="75000"/>
                  </a:prstClr>
                </a:solidFill>
              </a:rPr>
              <a:pPr defTabSz="302206"/>
              <a:t>6/22/2020</a:t>
            </a:fld>
            <a:endParaRPr lang="en-US" sz="773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02206"/>
            <a:endParaRPr lang="en-US" sz="773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02206"/>
            <a:fld id="{85D89EFE-2D53-420E-97B2-34175C946FAB}" type="slidenum">
              <a:rPr lang="en-US" sz="773" smtClean="0">
                <a:solidFill>
                  <a:prstClr val="black">
                    <a:tint val="75000"/>
                  </a:prstClr>
                </a:solidFill>
              </a:rPr>
              <a:pPr defTabSz="302206"/>
              <a:t>‹#›</a:t>
            </a:fld>
            <a:endParaRPr lang="en-US" sz="773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8248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6" y="762003"/>
            <a:ext cx="7848600" cy="5364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65016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73" y="762000"/>
            <a:ext cx="8224520" cy="1149667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630025" y="3108967"/>
            <a:ext cx="174908" cy="455428"/>
          </a:xfrm>
          <a:prstGeom prst="rect">
            <a:avLst/>
          </a:prstGeom>
          <a:noFill/>
        </p:spPr>
        <p:txBody>
          <a:bodyPr wrap="none" lIns="86576" tIns="43330" rIns="86576" bIns="43330" rtlCol="0">
            <a:spAutoFit/>
          </a:bodyPr>
          <a:lstStyle/>
          <a:p>
            <a:pPr marL="0" marR="0" lvl="0" indent="0" algn="l" defTabSz="60997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9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 W3" charset="-128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41604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133774"/>
            <a:ext cx="7680960" cy="1371600"/>
          </a:xfrm>
        </p:spPr>
        <p:txBody>
          <a:bodyPr/>
          <a:lstStyle>
            <a:lvl1pPr>
              <a:defRPr>
                <a:solidFill>
                  <a:srgbClr val="5E5338"/>
                </a:solidFill>
                <a:effectLst>
                  <a:outerShdw blurRad="38100" dist="38100" dir="2700000" algn="tl">
                    <a:schemeClr val="bg1">
                      <a:lumMod val="65000"/>
                      <a:lumOff val="35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493274" y="1799662"/>
            <a:ext cx="6157452" cy="3495010"/>
          </a:xfrm>
        </p:spPr>
        <p:txBody>
          <a:bodyPr/>
          <a:lstStyle>
            <a:lvl1pPr>
              <a:defRPr sz="2800"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rgbClr val="FFFF00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277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1" y="1591"/>
          <a:ext cx="158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591"/>
                        <a:ext cx="1587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131" y="6400847"/>
            <a:ext cx="1279525" cy="32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76" y="242891"/>
            <a:ext cx="8742363" cy="36933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12319" y="6254461"/>
            <a:ext cx="8686800" cy="230832"/>
          </a:xfrm>
        </p:spPr>
        <p:txBody>
          <a:bodyPr lIns="88967" tIns="44484" rIns="88967" bIns="44484" anchor="b">
            <a:noAutofit/>
          </a:bodyPr>
          <a:lstStyle>
            <a:lvl1pPr>
              <a:defRPr sz="9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>
          <a:xfrm>
            <a:off x="5091113" y="6493429"/>
            <a:ext cx="2133600" cy="182563"/>
          </a:xfrm>
          <a:prstGeom prst="rect">
            <a:avLst/>
          </a:prstGeom>
        </p:spPr>
        <p:txBody>
          <a:bodyPr lIns="88967" tIns="44484" rIns="88967" bIns="44484"/>
          <a:lstStyle>
            <a:lvl1pPr>
              <a:defRPr/>
            </a:lvl1pPr>
          </a:lstStyle>
          <a:p>
            <a:pPr defTabSz="625955" eaLnBrk="0" fontAlgn="base">
              <a:spcBef>
                <a:spcPct val="0"/>
              </a:spcBef>
              <a:spcAft>
                <a:spcPct val="0"/>
              </a:spcAft>
            </a:pPr>
            <a:fld id="{E169A2AA-1921-43E5-9020-CC4D5CB96CC1}" type="datetime2">
              <a:rPr lang="en-US" altLang="en-US" sz="2400" smtClean="0">
                <a:ea typeface="ヒラギノ角ゴ Pro W3"/>
              </a:rPr>
              <a:pPr defTabSz="625955" eaLnBrk="0" fontAlgn="base">
                <a:spcBef>
                  <a:spcPct val="0"/>
                </a:spcBef>
                <a:spcAft>
                  <a:spcPct val="0"/>
                </a:spcAft>
              </a:pPr>
              <a:t>Monday, June 22, 2020</a:t>
            </a:fld>
            <a:endParaRPr lang="en-US" altLang="en-US" sz="2400">
              <a:ea typeface="ヒラギノ角ゴ Pro W3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>
          <a:xfrm>
            <a:off x="212725" y="6493429"/>
            <a:ext cx="2895600" cy="182563"/>
          </a:xfrm>
          <a:prstGeom prst="rect">
            <a:avLst/>
          </a:prstGeom>
        </p:spPr>
        <p:txBody>
          <a:bodyPr lIns="88967" tIns="44484" rIns="88967" bIns="44484"/>
          <a:lstStyle>
            <a:lvl1pPr>
              <a:defRPr/>
            </a:lvl1pPr>
          </a:lstStyle>
          <a:p>
            <a:pPr defTabSz="625955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ea typeface="ヒラギノ角ゴ Pro W3"/>
              </a:rPr>
              <a:t>DRAFT - for discussion purposes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4114800" y="6493429"/>
            <a:ext cx="914400" cy="182563"/>
          </a:xfrm>
          <a:prstGeom prst="rect">
            <a:avLst/>
          </a:prstGeom>
        </p:spPr>
        <p:txBody>
          <a:bodyPr lIns="88967" tIns="44484" rIns="88967" bIns="44484"/>
          <a:lstStyle>
            <a:lvl1pPr>
              <a:defRPr/>
            </a:lvl1pPr>
          </a:lstStyle>
          <a:p>
            <a:pPr defTabSz="625955" eaLnBrk="0" fontAlgn="base">
              <a:spcBef>
                <a:spcPct val="0"/>
              </a:spcBef>
              <a:spcAft>
                <a:spcPct val="0"/>
              </a:spcAft>
            </a:pPr>
            <a:fld id="{76AAC7E1-7A03-457F-A246-EDC5C1100EA6}" type="slidenum">
              <a:rPr lang="en-US" altLang="en-US" sz="2400" smtClean="0">
                <a:ea typeface="ヒラギノ角ゴ Pro W3"/>
              </a:rPr>
              <a:pPr defTabSz="625955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2400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2548362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Shape 626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Shape 620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Shape 621"/>
          <p:cNvSpPr txBox="1">
            <a:spLocks noGrp="1"/>
          </p:cNvSpPr>
          <p:nvPr>
            <p:ph type="ctrTitle" hasCustomPrompt="1"/>
          </p:nvPr>
        </p:nvSpPr>
        <p:spPr>
          <a:xfrm>
            <a:off x="443318" y="1604565"/>
            <a:ext cx="83085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Click to Add Presentation Title</a:t>
            </a:r>
            <a:endParaRPr dirty="0"/>
          </a:p>
        </p:txBody>
      </p:sp>
      <p:cxnSp>
        <p:nvCxnSpPr>
          <p:cNvPr id="622" name="Shape 622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23" name="Shape 6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4" name="Shape 624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25" name="Shape 625"/>
          <p:cNvSpPr txBox="1">
            <a:spLocks noGrp="1"/>
          </p:cNvSpPr>
          <p:nvPr>
            <p:ph type="subTitle" idx="1" hasCustomPrompt="1"/>
          </p:nvPr>
        </p:nvSpPr>
        <p:spPr>
          <a:xfrm>
            <a:off x="443320" y="5116967"/>
            <a:ext cx="8308499" cy="14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Presenters’ Names</a:t>
            </a:r>
            <a:endParaRPr dirty="0"/>
          </a:p>
        </p:txBody>
      </p:sp>
      <p:cxnSp>
        <p:nvCxnSpPr>
          <p:cNvPr id="627" name="Shape 627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28" name="Shape 6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9" name="Shape 629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7314265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out CCRC"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Shape 605"/>
          <p:cNvPicPr preferRelativeResize="0"/>
          <p:nvPr/>
        </p:nvPicPr>
        <p:blipFill rotWithShape="1">
          <a:blip r:embed="rId2">
            <a:alphaModFix/>
          </a:blip>
          <a:srcRect l="52850" r="-52850"/>
          <a:stretch/>
        </p:blipFill>
        <p:spPr>
          <a:xfrm>
            <a:off x="5799141" y="939904"/>
            <a:ext cx="8031822" cy="53766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6" name="Shape 606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07" name="Shape 6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8" name="Shape 608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09" name="Shape 609"/>
          <p:cNvCxnSpPr/>
          <p:nvPr/>
        </p:nvCxnSpPr>
        <p:spPr>
          <a:xfrm>
            <a:off x="5799141" y="6319474"/>
            <a:ext cx="41148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10" name="Shape 610"/>
          <p:cNvSpPr txBox="1"/>
          <p:nvPr/>
        </p:nvSpPr>
        <p:spPr>
          <a:xfrm>
            <a:off x="424953" y="1390703"/>
            <a:ext cx="5280101" cy="5101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1758" b="0" i="0" u="none" strike="noStrike" cap="none" spc="-28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CCRC has been a leader in the field of community college research and reform for over 20 years. Our work provides a foundation for innovations in policy and practice that help give every community college student the best chance of success.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1758" b="0" i="0" u="none" strike="noStrike" cap="none" spc="-28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Our areas of research include:</a:t>
            </a:r>
          </a:p>
          <a:p>
            <a:pPr marL="342865" marR="0" lvl="0" indent="-3428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1758" b="0" i="0" u="none" strike="noStrike" cap="none" spc="-28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College readiness and dual enrollment programs, and the transition from high school to college</a:t>
            </a:r>
          </a:p>
          <a:p>
            <a:pPr marL="342865" marR="0" lvl="0" indent="-3428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1758" b="0" i="0" u="none" strike="noStrike" cap="none" spc="-28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Developmental education and adult basic skills</a:t>
            </a:r>
          </a:p>
          <a:p>
            <a:pPr marL="342865" marR="0" lvl="0" indent="-3428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1758" b="0" i="0" u="none" strike="noStrike" cap="none" spc="-28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Non-academic support services, financial aid, and student engagement</a:t>
            </a:r>
          </a:p>
          <a:p>
            <a:pPr marL="342865" marR="0" lvl="0" indent="-3428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1758" b="0" i="0" u="none" strike="noStrike" cap="none" spc="-28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Online education and instructional technology</a:t>
            </a:r>
          </a:p>
          <a:p>
            <a:pPr marL="342865" marR="0" lvl="0" indent="-3428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1758" b="0" i="0" u="none" strike="noStrike" cap="none" spc="-28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Student persistence and completion, and transfer to four-year colleges</a:t>
            </a:r>
          </a:p>
          <a:p>
            <a:pPr marL="342865" marR="0" lvl="0" indent="-3428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1758" b="0" i="0" u="none" strike="noStrike" cap="none" spc="-28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Guided pathways, institutional reform, and performance funding </a:t>
            </a:r>
          </a:p>
          <a:p>
            <a:pPr marL="342865" marR="0" lvl="0" indent="-3428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1758" b="0" i="0" u="none" strike="noStrike" cap="none" spc="-28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Workforce education and training and the economic returns to higher education</a:t>
            </a:r>
          </a:p>
        </p:txBody>
      </p:sp>
      <p:sp>
        <p:nvSpPr>
          <p:cNvPr id="611" name="Shape 611"/>
          <p:cNvSpPr txBox="1"/>
          <p:nvPr/>
        </p:nvSpPr>
        <p:spPr>
          <a:xfrm>
            <a:off x="424952" y="717843"/>
            <a:ext cx="3389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About CCRC</a:t>
            </a:r>
            <a:endParaRPr sz="1100" b="0" i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57019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&amp; Title - Horizontal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>
            <a:spLocks noGrp="1"/>
          </p:cNvSpPr>
          <p:nvPr>
            <p:ph type="title"/>
          </p:nvPr>
        </p:nvSpPr>
        <p:spPr>
          <a:xfrm>
            <a:off x="424953" y="755654"/>
            <a:ext cx="8326800" cy="143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14" name="Shape 614"/>
          <p:cNvSpPr>
            <a:spLocks noGrp="1"/>
          </p:cNvSpPr>
          <p:nvPr>
            <p:ph type="chart" idx="2"/>
          </p:nvPr>
        </p:nvSpPr>
        <p:spPr>
          <a:xfrm>
            <a:off x="424953" y="1475111"/>
            <a:ext cx="8327100" cy="49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5715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chart</a:t>
            </a:r>
            <a:endParaRPr dirty="0"/>
          </a:p>
        </p:txBody>
      </p:sp>
      <p:sp>
        <p:nvSpPr>
          <p:cNvPr id="615" name="Shape 615"/>
          <p:cNvSpPr txBox="1">
            <a:spLocks noGrp="1"/>
          </p:cNvSpPr>
          <p:nvPr>
            <p:ph type="body" idx="1"/>
          </p:nvPr>
        </p:nvSpPr>
        <p:spPr>
          <a:xfrm>
            <a:off x="424953" y="6418474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16" name="Shape 616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17" name="Shape 6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8" name="Shape 618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415876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ulleted List"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 txBox="1">
            <a:spLocks noGrp="1"/>
          </p:cNvSpPr>
          <p:nvPr>
            <p:ph type="body" idx="1" hasCustomPrompt="1"/>
          </p:nvPr>
        </p:nvSpPr>
        <p:spPr>
          <a:xfrm>
            <a:off x="425451" y="1554941"/>
            <a:ext cx="8366100" cy="17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40635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531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38096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35556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85748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bulleted list</a:t>
            </a:r>
          </a:p>
        </p:txBody>
      </p:sp>
      <p:sp>
        <p:nvSpPr>
          <p:cNvPr id="632" name="Shape 632"/>
          <p:cNvSpPr txBox="1">
            <a:spLocks noGrp="1"/>
          </p:cNvSpPr>
          <p:nvPr>
            <p:ph type="title"/>
          </p:nvPr>
        </p:nvSpPr>
        <p:spPr>
          <a:xfrm>
            <a:off x="424952" y="756694"/>
            <a:ext cx="8366100" cy="1411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cxnSp>
        <p:nvCxnSpPr>
          <p:cNvPr id="633" name="Shape 633"/>
          <p:cNvCxnSpPr/>
          <p:nvPr/>
        </p:nvCxnSpPr>
        <p:spPr>
          <a:xfrm>
            <a:off x="1301144" y="377826"/>
            <a:ext cx="79344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34" name="Shape 6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5" name="Shape 635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36" name="Shape 636"/>
          <p:cNvSpPr txBox="1">
            <a:spLocks noGrp="1"/>
          </p:cNvSpPr>
          <p:nvPr>
            <p:ph type="body" idx="2"/>
          </p:nvPr>
        </p:nvSpPr>
        <p:spPr>
          <a:xfrm>
            <a:off x="424952" y="6418474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05716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Image or Infographic - Additional Content Below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 txBox="1">
            <a:spLocks noGrp="1"/>
          </p:cNvSpPr>
          <p:nvPr>
            <p:ph type="body" idx="1"/>
          </p:nvPr>
        </p:nvSpPr>
        <p:spPr>
          <a:xfrm>
            <a:off x="424952" y="6418474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39" name="Shape 639"/>
          <p:cNvSpPr txBox="1">
            <a:spLocks noGrp="1"/>
          </p:cNvSpPr>
          <p:nvPr>
            <p:ph type="title"/>
          </p:nvPr>
        </p:nvSpPr>
        <p:spPr>
          <a:xfrm>
            <a:off x="424952" y="756695"/>
            <a:ext cx="8366100" cy="1777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40" name="Shape 640"/>
          <p:cNvSpPr txBox="1">
            <a:spLocks noGrp="1"/>
          </p:cNvSpPr>
          <p:nvPr>
            <p:ph type="body" idx="2"/>
          </p:nvPr>
        </p:nvSpPr>
        <p:spPr>
          <a:xfrm>
            <a:off x="424952" y="4558145"/>
            <a:ext cx="8366100" cy="19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41" name="Shape 641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42" name="Shape 6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3" name="Shape 643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44" name="Shape 644"/>
          <p:cNvSpPr txBox="1">
            <a:spLocks noGrp="1"/>
          </p:cNvSpPr>
          <p:nvPr>
            <p:ph type="body" idx="3"/>
          </p:nvPr>
        </p:nvSpPr>
        <p:spPr>
          <a:xfrm>
            <a:off x="425451" y="1555750"/>
            <a:ext cx="8366100" cy="28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38096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35556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73717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Slide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 txBox="1">
            <a:spLocks noGrp="1"/>
          </p:cNvSpPr>
          <p:nvPr>
            <p:ph type="body" idx="1"/>
          </p:nvPr>
        </p:nvSpPr>
        <p:spPr>
          <a:xfrm>
            <a:off x="424952" y="6418474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39" name="Shape 639"/>
          <p:cNvSpPr txBox="1">
            <a:spLocks noGrp="1"/>
          </p:cNvSpPr>
          <p:nvPr>
            <p:ph type="title"/>
          </p:nvPr>
        </p:nvSpPr>
        <p:spPr>
          <a:xfrm>
            <a:off x="424952" y="756694"/>
            <a:ext cx="8366100" cy="10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cxnSp>
        <p:nvCxnSpPr>
          <p:cNvPr id="641" name="Shape 641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42" name="Shape 6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3" name="Shape 643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C7B9A75B-E217-DF49-BF55-6FDAE6951F7B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25278" y="1850407"/>
            <a:ext cx="8366001" cy="4422155"/>
          </a:xfrm>
        </p:spPr>
        <p:txBody>
          <a:bodyPr/>
          <a:lstStyle>
            <a:lvl1pPr marL="35715" indent="0">
              <a:buNone/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9356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1" name="Shape 641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42" name="Shape 6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3" name="Shape 643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6251550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rgbClr val="00497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dirty="0">
              <a:solidFill>
                <a:schemeClr val="lt1"/>
              </a:solidFill>
              <a:latin typeface="Arial (null)"/>
              <a:ea typeface="Calibri"/>
              <a:cs typeface="Calibri"/>
              <a:sym typeface="Calibri"/>
            </a:endParaRPr>
          </a:p>
        </p:txBody>
      </p:sp>
      <p:sp>
        <p:nvSpPr>
          <p:cNvPr id="647" name="Shape 647"/>
          <p:cNvSpPr txBox="1">
            <a:spLocks noGrp="1"/>
          </p:cNvSpPr>
          <p:nvPr>
            <p:ph type="title" hasCustomPrompt="1"/>
          </p:nvPr>
        </p:nvSpPr>
        <p:spPr>
          <a:xfrm>
            <a:off x="424954" y="3860746"/>
            <a:ext cx="81834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Click to Add Transition Title</a:t>
            </a:r>
            <a:endParaRPr dirty="0"/>
          </a:p>
        </p:txBody>
      </p:sp>
      <p:sp>
        <p:nvSpPr>
          <p:cNvPr id="648" name="Shape 648"/>
          <p:cNvSpPr txBox="1">
            <a:spLocks noGrp="1"/>
          </p:cNvSpPr>
          <p:nvPr>
            <p:ph type="body" idx="1" hasCustomPrompt="1"/>
          </p:nvPr>
        </p:nvSpPr>
        <p:spPr>
          <a:xfrm>
            <a:off x="424954" y="4589464"/>
            <a:ext cx="8183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Subtitle</a:t>
            </a:r>
            <a:endParaRPr dirty="0"/>
          </a:p>
        </p:txBody>
      </p:sp>
      <p:cxnSp>
        <p:nvCxnSpPr>
          <p:cNvPr id="649" name="Shape 649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50" name="Shape 6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1" name="Shape 651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8" name="Shape 641">
            <a:extLst>
              <a:ext uri="{FF2B5EF4-FFF2-40B4-BE49-F238E27FC236}">
                <a16:creationId xmlns:a16="http://schemas.microsoft.com/office/drawing/2014/main" id="{9B20BA1B-887B-174C-8CB0-37B31B39113D}"/>
              </a:ext>
            </a:extLst>
          </p:cNvPr>
          <p:cNvCxnSpPr/>
          <p:nvPr/>
        </p:nvCxnSpPr>
        <p:spPr>
          <a:xfrm>
            <a:off x="1301145" y="368856"/>
            <a:ext cx="78429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9" name="Shape 642">
            <a:extLst>
              <a:ext uri="{FF2B5EF4-FFF2-40B4-BE49-F238E27FC236}">
                <a16:creationId xmlns:a16="http://schemas.microsoft.com/office/drawing/2014/main" id="{13BCC4FB-204A-8745-BC9C-341852AB75B5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90218" y="269828"/>
            <a:ext cx="711200" cy="1980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hape 643">
            <a:extLst>
              <a:ext uri="{FF2B5EF4-FFF2-40B4-BE49-F238E27FC236}">
                <a16:creationId xmlns:a16="http://schemas.microsoft.com/office/drawing/2014/main" id="{6C972082-3B63-5443-BA2C-3601AA6CE345}"/>
              </a:ext>
            </a:extLst>
          </p:cNvPr>
          <p:cNvCxnSpPr/>
          <p:nvPr/>
        </p:nvCxnSpPr>
        <p:spPr>
          <a:xfrm>
            <a:off x="0" y="368856"/>
            <a:ext cx="3717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1" name="Shape 641">
            <a:extLst>
              <a:ext uri="{FF2B5EF4-FFF2-40B4-BE49-F238E27FC236}">
                <a16:creationId xmlns:a16="http://schemas.microsoft.com/office/drawing/2014/main" id="{88766948-B31C-AC46-BD49-7A210FA45BC8}"/>
              </a:ext>
            </a:extLst>
          </p:cNvPr>
          <p:cNvCxnSpPr/>
          <p:nvPr userDrawn="1"/>
        </p:nvCxnSpPr>
        <p:spPr>
          <a:xfrm>
            <a:off x="1301145" y="368856"/>
            <a:ext cx="78429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2" name="Shape 642">
            <a:extLst>
              <a:ext uri="{FF2B5EF4-FFF2-40B4-BE49-F238E27FC236}">
                <a16:creationId xmlns:a16="http://schemas.microsoft.com/office/drawing/2014/main" id="{97781516-9DDB-B346-9BA4-A48471DD4D35}"/>
              </a:ext>
            </a:extLst>
          </p:cNvPr>
          <p:cNvPicPr preferRelativeResize="0"/>
          <p:nvPr userDrawn="1"/>
        </p:nvPicPr>
        <p:blipFill>
          <a:blip r:embed="rId3"/>
          <a:stretch>
            <a:fillRect/>
          </a:stretch>
        </p:blipFill>
        <p:spPr>
          <a:xfrm>
            <a:off x="490218" y="269828"/>
            <a:ext cx="711200" cy="1980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hape 643">
            <a:extLst>
              <a:ext uri="{FF2B5EF4-FFF2-40B4-BE49-F238E27FC236}">
                <a16:creationId xmlns:a16="http://schemas.microsoft.com/office/drawing/2014/main" id="{C6F3FDED-D9DD-B348-9384-C4630989A30F}"/>
              </a:ext>
            </a:extLst>
          </p:cNvPr>
          <p:cNvCxnSpPr/>
          <p:nvPr userDrawn="1"/>
        </p:nvCxnSpPr>
        <p:spPr>
          <a:xfrm>
            <a:off x="0" y="368856"/>
            <a:ext cx="3717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5390981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 with Photo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6C539D-87AC-C042-872B-C6450B6A7F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62507" y="0"/>
            <a:ext cx="9338221" cy="4939234"/>
          </a:xfrm>
        </p:spPr>
        <p:txBody>
          <a:bodyPr/>
          <a:lstStyle>
            <a:lvl1pPr marL="35715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26" name="Shape 626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Shape 620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4" name="Shape 624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25" name="Shape 625"/>
          <p:cNvSpPr txBox="1">
            <a:spLocks noGrp="1"/>
          </p:cNvSpPr>
          <p:nvPr>
            <p:ph type="subTitle" idx="1" hasCustomPrompt="1"/>
          </p:nvPr>
        </p:nvSpPr>
        <p:spPr>
          <a:xfrm>
            <a:off x="443320" y="5116967"/>
            <a:ext cx="8308499" cy="14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4401" b="1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Transition Title</a:t>
            </a:r>
            <a:endParaRPr dirty="0"/>
          </a:p>
        </p:txBody>
      </p:sp>
      <p:cxnSp>
        <p:nvCxnSpPr>
          <p:cNvPr id="629" name="Shape 629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535738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800777"/>
            <a:ext cx="7680960" cy="4371423"/>
          </a:xfrm>
        </p:spPr>
        <p:txBody>
          <a:bodyPr/>
          <a:lstStyle>
            <a:lvl1pPr>
              <a:defRPr baseline="0">
                <a:solidFill>
                  <a:srgbClr val="FFFF66"/>
                </a:solidFill>
              </a:defRPr>
            </a:lvl1pPr>
            <a:lvl2pPr>
              <a:defRPr baseline="0">
                <a:solidFill>
                  <a:schemeClr val="accent2">
                    <a:lumMod val="40000"/>
                    <a:lumOff val="6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36181" y="6383806"/>
            <a:ext cx="1097280" cy="27432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7582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with Pullout Number"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 txBox="1">
            <a:spLocks noGrp="1"/>
          </p:cNvSpPr>
          <p:nvPr>
            <p:ph type="body" idx="1"/>
          </p:nvPr>
        </p:nvSpPr>
        <p:spPr>
          <a:xfrm>
            <a:off x="425450" y="3636963"/>
            <a:ext cx="3846600" cy="20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54" name="Shape 654"/>
          <p:cNvSpPr txBox="1">
            <a:spLocks noGrp="1"/>
          </p:cNvSpPr>
          <p:nvPr>
            <p:ph type="body" idx="2" hasCustomPrompt="1"/>
          </p:nvPr>
        </p:nvSpPr>
        <p:spPr>
          <a:xfrm>
            <a:off x="425450" y="2184400"/>
            <a:ext cx="3846600" cy="10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228576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7200"/>
              <a:buFont typeface="Arial"/>
              <a:buNone/>
              <a:defRPr sz="7200" b="1" i="0" u="none" strike="noStrike" cap="none">
                <a:solidFill>
                  <a:schemeClr val="lt2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##</a:t>
            </a:r>
            <a:endParaRPr dirty="0"/>
          </a:p>
        </p:txBody>
      </p:sp>
      <p:sp>
        <p:nvSpPr>
          <p:cNvPr id="655" name="Shape 655"/>
          <p:cNvSpPr txBox="1">
            <a:spLocks noGrp="1"/>
          </p:cNvSpPr>
          <p:nvPr>
            <p:ph type="title"/>
          </p:nvPr>
        </p:nvSpPr>
        <p:spPr>
          <a:xfrm>
            <a:off x="424952" y="760142"/>
            <a:ext cx="8326800" cy="1862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56" name="Shape 656"/>
          <p:cNvSpPr txBox="1">
            <a:spLocks noGrp="1"/>
          </p:cNvSpPr>
          <p:nvPr>
            <p:ph type="body" idx="3"/>
          </p:nvPr>
        </p:nvSpPr>
        <p:spPr>
          <a:xfrm>
            <a:off x="424953" y="6418474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57" name="Shape 657"/>
          <p:cNvSpPr>
            <a:spLocks noGrp="1"/>
          </p:cNvSpPr>
          <p:nvPr>
            <p:ph type="chart" idx="4"/>
          </p:nvPr>
        </p:nvSpPr>
        <p:spPr>
          <a:xfrm>
            <a:off x="4716464" y="1476375"/>
            <a:ext cx="4035300" cy="48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5715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chart</a:t>
            </a:r>
            <a:endParaRPr dirty="0"/>
          </a:p>
        </p:txBody>
      </p:sp>
      <p:cxnSp>
        <p:nvCxnSpPr>
          <p:cNvPr id="658" name="Shape 658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59" name="Shape 6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0" name="Shape 660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4821442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&amp; Title - Vertical"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 txBox="1">
            <a:spLocks noGrp="1"/>
          </p:cNvSpPr>
          <p:nvPr>
            <p:ph type="title"/>
          </p:nvPr>
        </p:nvSpPr>
        <p:spPr>
          <a:xfrm>
            <a:off x="424953" y="610068"/>
            <a:ext cx="2246700" cy="576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63" name="Shape 663"/>
          <p:cNvSpPr>
            <a:spLocks noGrp="1"/>
          </p:cNvSpPr>
          <p:nvPr>
            <p:ph type="chart" idx="2"/>
          </p:nvPr>
        </p:nvSpPr>
        <p:spPr>
          <a:xfrm>
            <a:off x="2814639" y="627018"/>
            <a:ext cx="6133500" cy="57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5715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chart</a:t>
            </a:r>
            <a:endParaRPr dirty="0"/>
          </a:p>
        </p:txBody>
      </p:sp>
      <p:sp>
        <p:nvSpPr>
          <p:cNvPr id="664" name="Shape 664"/>
          <p:cNvSpPr txBox="1">
            <a:spLocks noGrp="1"/>
          </p:cNvSpPr>
          <p:nvPr>
            <p:ph type="body" idx="1"/>
          </p:nvPr>
        </p:nvSpPr>
        <p:spPr>
          <a:xfrm>
            <a:off x="424953" y="6418474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65" name="Shape 665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66" name="Shape 6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7" name="Shape 667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9621543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ll Quote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Shape 669"/>
          <p:cNvSpPr txBox="1">
            <a:spLocks noGrp="1"/>
          </p:cNvSpPr>
          <p:nvPr>
            <p:ph type="title"/>
          </p:nvPr>
        </p:nvSpPr>
        <p:spPr>
          <a:xfrm>
            <a:off x="3415902" y="3093209"/>
            <a:ext cx="49851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70" name="Shape 670"/>
          <p:cNvSpPr txBox="1">
            <a:spLocks noGrp="1"/>
          </p:cNvSpPr>
          <p:nvPr>
            <p:ph type="body" idx="1"/>
          </p:nvPr>
        </p:nvSpPr>
        <p:spPr>
          <a:xfrm>
            <a:off x="3415901" y="4436811"/>
            <a:ext cx="4985100" cy="16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71" name="Shape 6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3429" y="1294274"/>
            <a:ext cx="1475430" cy="14754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2" name="Shape 672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73" name="Shape 6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4" name="Shape 674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3789714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"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 txBox="1">
            <a:spLocks noGrp="1"/>
          </p:cNvSpPr>
          <p:nvPr>
            <p:ph type="title"/>
          </p:nvPr>
        </p:nvSpPr>
        <p:spPr>
          <a:xfrm>
            <a:off x="424953" y="760143"/>
            <a:ext cx="33894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77" name="Shape 677"/>
          <p:cNvSpPr>
            <a:spLocks noGrp="1"/>
          </p:cNvSpPr>
          <p:nvPr>
            <p:ph type="pic" idx="2"/>
          </p:nvPr>
        </p:nvSpPr>
        <p:spPr>
          <a:xfrm>
            <a:off x="4206240" y="758260"/>
            <a:ext cx="4937700" cy="53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678" name="Shape 678"/>
          <p:cNvSpPr txBox="1">
            <a:spLocks noGrp="1"/>
          </p:cNvSpPr>
          <p:nvPr>
            <p:ph type="body" idx="1"/>
          </p:nvPr>
        </p:nvSpPr>
        <p:spPr>
          <a:xfrm>
            <a:off x="424952" y="2360342"/>
            <a:ext cx="33894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79" name="Shape 679"/>
          <p:cNvSpPr txBox="1">
            <a:spLocks noGrp="1"/>
          </p:cNvSpPr>
          <p:nvPr>
            <p:ph type="body" idx="3"/>
          </p:nvPr>
        </p:nvSpPr>
        <p:spPr>
          <a:xfrm>
            <a:off x="424952" y="6418474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80" name="Shape 680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81" name="Shape 6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2" name="Shape 682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8896528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">
    <p:bg>
      <p:bgRef idx="1001">
        <a:schemeClr val="bg1"/>
      </p:bgRef>
    </p:bg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hape 685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6" name="Shape 686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87" name="Shape 6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Shape 6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4709161"/>
            <a:ext cx="8217408" cy="2148840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Shape 689"/>
          <p:cNvSpPr txBox="1"/>
          <p:nvPr/>
        </p:nvSpPr>
        <p:spPr>
          <a:xfrm>
            <a:off x="463351" y="1604565"/>
            <a:ext cx="8217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Thank </a:t>
            </a:r>
            <a:r>
              <a:rPr lang="en-US" sz="4400" b="1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you</a:t>
            </a:r>
            <a:r>
              <a:rPr lang="en-US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sz="1100" b="0" i="0" dirty="0">
              <a:latin typeface="Arial (null)"/>
            </a:endParaRPr>
          </a:p>
        </p:txBody>
      </p:sp>
      <p:sp>
        <p:nvSpPr>
          <p:cNvPr id="8" name="Shape 655">
            <a:extLst>
              <a:ext uri="{FF2B5EF4-FFF2-40B4-BE49-F238E27FC236}">
                <a16:creationId xmlns:a16="http://schemas.microsoft.com/office/drawing/2014/main" id="{EF89A762-5238-7F40-81D4-E623241D55F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63350" y="2467742"/>
            <a:ext cx="8326800" cy="1862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Presenter’s contact information goes here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3988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2916" y="5401208"/>
            <a:ext cx="5589639" cy="1201994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b="1" i="0" spc="50" baseline="0">
                <a:solidFill>
                  <a:srgbClr val="FAFFB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40857" y="6546575"/>
            <a:ext cx="4262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100" dirty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www.ncii-improve.com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170431" y="412956"/>
            <a:ext cx="6803136" cy="3178276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6000" b="0" i="0" u="none" strike="noStrike" kern="1200" cap="none" spc="-100" normalizeH="0" baseline="0" dirty="0">
                <a:ln>
                  <a:noFill/>
                </a:ln>
                <a:solidFill>
                  <a:srgbClr val="2C7D88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8391" y="6603202"/>
            <a:ext cx="1584198" cy="22860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3580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-1" y="-1753066"/>
          <a:ext cx="9144001" cy="6870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Image" r:id="rId3" imgW="13002840" imgH="9752040" progId="Photoshop.Image.13">
                  <p:embed/>
                </p:oleObj>
              </mc:Choice>
              <mc:Fallback>
                <p:oleObj name="Image" r:id="rId3" imgW="13002840" imgH="9752040" progId="Photoshop.Image.1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" y="-1753066"/>
                        <a:ext cx="9144001" cy="6870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320955"/>
            <a:ext cx="6803136" cy="106957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b="0" spc="5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34222"/>
            <a:ext cx="1280160" cy="457200"/>
          </a:xfrm>
          <a:prstGeom prst="rect">
            <a:avLst/>
          </a:prstGeom>
        </p:spPr>
        <p:txBody>
          <a:bodyPr/>
          <a:lstStyle>
            <a:lvl1pPr algn="ctr">
              <a:defRPr sz="2000" spc="0" baseline="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22" y="5842345"/>
            <a:ext cx="1860737" cy="8931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40857" y="6554803"/>
            <a:ext cx="4262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100" dirty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www.ncii-improve.com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172717" y="2094309"/>
            <a:ext cx="6803136" cy="2241717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4800" b="0" i="0" u="none" strike="noStrike" kern="1200" cap="none" spc="-100" normalizeH="0" baseline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8391" y="6603202"/>
            <a:ext cx="1584198" cy="22860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227008"/>
      </p:ext>
    </p:extLst>
  </p:cSld>
  <p:clrMapOvr>
    <a:masterClrMapping/>
  </p:clrMapOvr>
  <p:transition>
    <p:dissolv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5117805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2717" y="2094309"/>
            <a:ext cx="6803136" cy="2241717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4800" b="0" i="0" u="none" strike="noStrike" kern="1200" cap="none" spc="-100" normalizeH="0" baseline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32914"/>
            <a:ext cx="1280160" cy="457200"/>
          </a:xfrm>
          <a:prstGeom prst="rect">
            <a:avLst/>
          </a:prstGeom>
        </p:spPr>
        <p:txBody>
          <a:bodyPr/>
          <a:lstStyle>
            <a:lvl1pPr algn="ctr">
              <a:defRPr lang="en-US" sz="2000" kern="1200" spc="0" baseline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8391" y="6603202"/>
            <a:ext cx="1584198" cy="22860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22" y="5842345"/>
            <a:ext cx="1860737" cy="89315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0857" y="6554803"/>
            <a:ext cx="4262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100" dirty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www.ncii-improve.com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1171575" y="4320955"/>
            <a:ext cx="6803136" cy="106957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b="0" spc="5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4154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800777"/>
            <a:ext cx="7680960" cy="40764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36181" y="6383806"/>
            <a:ext cx="1097280" cy="27432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7765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460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881894"/>
            <a:ext cx="3657600" cy="393192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881894"/>
            <a:ext cx="3657600" cy="393192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80426" y="6388161"/>
            <a:ext cx="1097280" cy="274320"/>
          </a:xfrm>
        </p:spPr>
        <p:txBody>
          <a:bodyPr/>
          <a:lstStyle/>
          <a:p>
            <a:fld id="{CA8C28C9-49BD-154E-81F1-36BC551BC0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3355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133774"/>
            <a:ext cx="7680960" cy="1371600"/>
          </a:xfrm>
        </p:spPr>
        <p:txBody>
          <a:bodyPr/>
          <a:lstStyle>
            <a:lvl1pPr>
              <a:defRPr>
                <a:solidFill>
                  <a:srgbClr val="5E5338"/>
                </a:solidFill>
                <a:effectLst>
                  <a:outerShdw blurRad="38100" dist="38100" dir="2700000" algn="tl">
                    <a:schemeClr val="bg1">
                      <a:lumMod val="65000"/>
                      <a:lumOff val="35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493274" y="1799662"/>
            <a:ext cx="6157452" cy="3495010"/>
          </a:xfrm>
        </p:spPr>
        <p:txBody>
          <a:bodyPr/>
          <a:lstStyle>
            <a:lvl1pPr>
              <a:defRPr sz="2800"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rgbClr val="FFFF00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7552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800777"/>
            <a:ext cx="7680960" cy="4371423"/>
          </a:xfrm>
        </p:spPr>
        <p:txBody>
          <a:bodyPr/>
          <a:lstStyle>
            <a:lvl1pPr>
              <a:defRPr baseline="0">
                <a:solidFill>
                  <a:srgbClr val="FFFF66"/>
                </a:solidFill>
              </a:defRPr>
            </a:lvl1pPr>
            <a:lvl2pPr>
              <a:defRPr baseline="0">
                <a:solidFill>
                  <a:schemeClr val="accent2">
                    <a:lumMod val="40000"/>
                    <a:lumOff val="6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36181" y="6383806"/>
            <a:ext cx="1097280" cy="27432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0457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881894"/>
            <a:ext cx="3657600" cy="393192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881894"/>
            <a:ext cx="3657600" cy="393192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80426" y="6388161"/>
            <a:ext cx="1097280" cy="274320"/>
          </a:xfrm>
        </p:spPr>
        <p:txBody>
          <a:bodyPr/>
          <a:lstStyle/>
          <a:p>
            <a:fld id="{CA8C28C9-49BD-154E-81F1-36BC551BC0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3932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57711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66040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857711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662620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95665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90457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765290" y="173736"/>
            <a:ext cx="2194560" cy="5617464"/>
          </a:xfrm>
          <a:prstGeom prst="rect">
            <a:avLst/>
          </a:prstGeom>
          <a:solidFill>
            <a:schemeClr val="accent2">
              <a:lumMod val="20000"/>
              <a:lumOff val="8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380637"/>
            <a:ext cx="1823085" cy="1645920"/>
          </a:xfr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cap="none" spc="0" baseline="0" dirty="0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380637"/>
            <a:ext cx="5428856" cy="520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5999"/>
            <a:ext cx="1823085" cy="330363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80426" y="6388161"/>
            <a:ext cx="1097280" cy="27432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4685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5614416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884162" y="292608"/>
            <a:ext cx="1956816" cy="5378147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0456" y="379476"/>
            <a:ext cx="1824228" cy="1645920"/>
          </a:xfr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27414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68976" y="380637"/>
            <a:ext cx="5428856" cy="520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80426" y="6388161"/>
            <a:ext cx="1097280" cy="27432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7674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er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Enter Title Here Small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295400" y="1905000"/>
            <a:ext cx="6858000" cy="4191000"/>
          </a:xfrm>
        </p:spPr>
        <p:txBody>
          <a:bodyPr/>
          <a:lstStyle>
            <a:lvl1pPr>
              <a:buSzPct val="100000"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>
          <a:xfrm>
            <a:off x="1219200" y="6447116"/>
            <a:ext cx="5943600" cy="2701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792999"/>
      </p:ext>
    </p:extLst>
  </p:cSld>
  <p:clrMapOvr>
    <a:masterClrMapping/>
  </p:clrMapOvr>
  <p:transition>
    <p:dissolv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Shape 626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Shape 620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Shape 621"/>
          <p:cNvSpPr txBox="1">
            <a:spLocks noGrp="1"/>
          </p:cNvSpPr>
          <p:nvPr>
            <p:ph type="ctrTitle" hasCustomPrompt="1"/>
          </p:nvPr>
        </p:nvSpPr>
        <p:spPr>
          <a:xfrm>
            <a:off x="443318" y="1604565"/>
            <a:ext cx="83085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Click to Add Presentation Title</a:t>
            </a:r>
            <a:endParaRPr dirty="0"/>
          </a:p>
        </p:txBody>
      </p:sp>
      <p:cxnSp>
        <p:nvCxnSpPr>
          <p:cNvPr id="622" name="Shape 622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23" name="Shape 6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4" name="Shape 624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25" name="Shape 625"/>
          <p:cNvSpPr txBox="1">
            <a:spLocks noGrp="1"/>
          </p:cNvSpPr>
          <p:nvPr>
            <p:ph type="subTitle" idx="1" hasCustomPrompt="1"/>
          </p:nvPr>
        </p:nvSpPr>
        <p:spPr>
          <a:xfrm>
            <a:off x="443320" y="5116967"/>
            <a:ext cx="8308499" cy="14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Presenters’ Names</a:t>
            </a:r>
            <a:endParaRPr dirty="0"/>
          </a:p>
        </p:txBody>
      </p:sp>
      <p:cxnSp>
        <p:nvCxnSpPr>
          <p:cNvPr id="627" name="Shape 627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28" name="Shape 6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9" name="Shape 629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37207636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out CCRC"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Shape 605"/>
          <p:cNvPicPr preferRelativeResize="0"/>
          <p:nvPr/>
        </p:nvPicPr>
        <p:blipFill rotWithShape="1">
          <a:blip r:embed="rId2">
            <a:alphaModFix/>
          </a:blip>
          <a:srcRect l="52850" r="-52850"/>
          <a:stretch/>
        </p:blipFill>
        <p:spPr>
          <a:xfrm>
            <a:off x="5799141" y="939904"/>
            <a:ext cx="8031822" cy="53766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6" name="Shape 606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07" name="Shape 6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8" name="Shape 608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09" name="Shape 609"/>
          <p:cNvCxnSpPr/>
          <p:nvPr/>
        </p:nvCxnSpPr>
        <p:spPr>
          <a:xfrm>
            <a:off x="5799141" y="6319474"/>
            <a:ext cx="41148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10" name="Shape 610"/>
          <p:cNvSpPr txBox="1"/>
          <p:nvPr/>
        </p:nvSpPr>
        <p:spPr>
          <a:xfrm>
            <a:off x="424953" y="1390703"/>
            <a:ext cx="5280101" cy="5101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200"/>
              <a:buFont typeface="Arial"/>
              <a:buNone/>
              <a:tabLst/>
              <a:defRPr/>
            </a:pPr>
            <a:r>
              <a:rPr kumimoji="0" lang="en-US" sz="1758" b="0" i="0" u="none" strike="noStrike" kern="0" cap="none" spc="-2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CCRC has been a leader in the field of community college research and reform for over 20 years. Our work provides a foundation for innovations in policy and practice that help give every community college student the best chance of success.</a:t>
            </a:r>
          </a:p>
          <a:p>
            <a:pPr marL="0" marR="0" lvl="0" indent="0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200"/>
              <a:buFont typeface="Arial"/>
              <a:buNone/>
              <a:tabLst/>
              <a:defRPr/>
            </a:pPr>
            <a:r>
              <a:rPr kumimoji="0" lang="en-US" sz="1758" b="0" i="0" u="none" strike="noStrike" kern="0" cap="none" spc="-2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Our areas of research include: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58" b="0" i="0" u="none" strike="noStrike" kern="0" cap="none" spc="-2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College readiness and dual enrollment programs, and the transition from high school to college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58" b="0" i="0" u="none" strike="noStrike" kern="0" cap="none" spc="-2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Developmental education and adult basic skills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58" b="0" i="0" u="none" strike="noStrike" kern="0" cap="none" spc="-2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Non-academic support services, financial aid, and student engagement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58" b="0" i="0" u="none" strike="noStrike" kern="0" cap="none" spc="-2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Online education and instructional technology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58" b="0" i="0" u="none" strike="noStrike" kern="0" cap="none" spc="-2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Student persistence and completion, and transfer to four-year colleges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58" b="0" i="0" u="none" strike="noStrike" kern="0" cap="none" spc="-2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Guided pathways, institutional reform, and performance funding 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58" b="0" i="0" u="none" strike="noStrike" kern="0" cap="none" spc="-2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Workforce education and training and the economic returns to higher education</a:t>
            </a:r>
          </a:p>
        </p:txBody>
      </p:sp>
      <p:sp>
        <p:nvSpPr>
          <p:cNvPr id="611" name="Shape 611"/>
          <p:cNvSpPr txBox="1"/>
          <p:nvPr/>
        </p:nvSpPr>
        <p:spPr>
          <a:xfrm>
            <a:off x="424952" y="717843"/>
            <a:ext cx="3389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About CCRC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60484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57711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66040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857711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662620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53290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&amp; Title - Horizontal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>
            <a:spLocks noGrp="1"/>
          </p:cNvSpPr>
          <p:nvPr>
            <p:ph type="title"/>
          </p:nvPr>
        </p:nvSpPr>
        <p:spPr>
          <a:xfrm>
            <a:off x="424953" y="755654"/>
            <a:ext cx="8326800" cy="143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14" name="Shape 614"/>
          <p:cNvSpPr>
            <a:spLocks noGrp="1"/>
          </p:cNvSpPr>
          <p:nvPr>
            <p:ph type="chart" idx="2"/>
          </p:nvPr>
        </p:nvSpPr>
        <p:spPr>
          <a:xfrm>
            <a:off x="424953" y="1475111"/>
            <a:ext cx="8327100" cy="49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5715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chart</a:t>
            </a:r>
            <a:endParaRPr dirty="0"/>
          </a:p>
        </p:txBody>
      </p:sp>
      <p:sp>
        <p:nvSpPr>
          <p:cNvPr id="615" name="Shape 615"/>
          <p:cNvSpPr txBox="1">
            <a:spLocks noGrp="1"/>
          </p:cNvSpPr>
          <p:nvPr>
            <p:ph type="body" idx="1"/>
          </p:nvPr>
        </p:nvSpPr>
        <p:spPr>
          <a:xfrm>
            <a:off x="424953" y="6418474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16" name="Shape 616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17" name="Shape 6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8" name="Shape 618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99742087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ulleted List"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 txBox="1">
            <a:spLocks noGrp="1"/>
          </p:cNvSpPr>
          <p:nvPr>
            <p:ph type="body" idx="1" hasCustomPrompt="1"/>
          </p:nvPr>
        </p:nvSpPr>
        <p:spPr>
          <a:xfrm>
            <a:off x="425451" y="1554941"/>
            <a:ext cx="8366100" cy="17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40635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531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38096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35556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85748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bulleted list</a:t>
            </a:r>
          </a:p>
        </p:txBody>
      </p:sp>
      <p:sp>
        <p:nvSpPr>
          <p:cNvPr id="632" name="Shape 632"/>
          <p:cNvSpPr txBox="1">
            <a:spLocks noGrp="1"/>
          </p:cNvSpPr>
          <p:nvPr>
            <p:ph type="title"/>
          </p:nvPr>
        </p:nvSpPr>
        <p:spPr>
          <a:xfrm>
            <a:off x="424952" y="756694"/>
            <a:ext cx="8366100" cy="1411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cxnSp>
        <p:nvCxnSpPr>
          <p:cNvPr id="633" name="Shape 633"/>
          <p:cNvCxnSpPr/>
          <p:nvPr/>
        </p:nvCxnSpPr>
        <p:spPr>
          <a:xfrm>
            <a:off x="1301144" y="377826"/>
            <a:ext cx="79344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34" name="Shape 6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5" name="Shape 635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36" name="Shape 636"/>
          <p:cNvSpPr txBox="1">
            <a:spLocks noGrp="1"/>
          </p:cNvSpPr>
          <p:nvPr>
            <p:ph type="body" idx="2"/>
          </p:nvPr>
        </p:nvSpPr>
        <p:spPr>
          <a:xfrm>
            <a:off x="424952" y="6418474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062884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Image or Infographic - Additional Content Below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 txBox="1">
            <a:spLocks noGrp="1"/>
          </p:cNvSpPr>
          <p:nvPr>
            <p:ph type="body" idx="1"/>
          </p:nvPr>
        </p:nvSpPr>
        <p:spPr>
          <a:xfrm>
            <a:off x="424952" y="6418474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39" name="Shape 639"/>
          <p:cNvSpPr txBox="1">
            <a:spLocks noGrp="1"/>
          </p:cNvSpPr>
          <p:nvPr>
            <p:ph type="title"/>
          </p:nvPr>
        </p:nvSpPr>
        <p:spPr>
          <a:xfrm>
            <a:off x="424952" y="756695"/>
            <a:ext cx="8366100" cy="1777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40" name="Shape 640"/>
          <p:cNvSpPr txBox="1">
            <a:spLocks noGrp="1"/>
          </p:cNvSpPr>
          <p:nvPr>
            <p:ph type="body" idx="2"/>
          </p:nvPr>
        </p:nvSpPr>
        <p:spPr>
          <a:xfrm>
            <a:off x="424952" y="4558145"/>
            <a:ext cx="8366100" cy="19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41" name="Shape 641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42" name="Shape 6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3" name="Shape 643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44" name="Shape 644"/>
          <p:cNvSpPr txBox="1">
            <a:spLocks noGrp="1"/>
          </p:cNvSpPr>
          <p:nvPr>
            <p:ph type="body" idx="3"/>
          </p:nvPr>
        </p:nvSpPr>
        <p:spPr>
          <a:xfrm>
            <a:off x="425451" y="1555750"/>
            <a:ext cx="8366100" cy="28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38096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35556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214208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Slide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 txBox="1">
            <a:spLocks noGrp="1"/>
          </p:cNvSpPr>
          <p:nvPr>
            <p:ph type="body" idx="1"/>
          </p:nvPr>
        </p:nvSpPr>
        <p:spPr>
          <a:xfrm>
            <a:off x="424952" y="6418474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39" name="Shape 639"/>
          <p:cNvSpPr txBox="1">
            <a:spLocks noGrp="1"/>
          </p:cNvSpPr>
          <p:nvPr>
            <p:ph type="title"/>
          </p:nvPr>
        </p:nvSpPr>
        <p:spPr>
          <a:xfrm>
            <a:off x="424952" y="756694"/>
            <a:ext cx="8366100" cy="10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cxnSp>
        <p:nvCxnSpPr>
          <p:cNvPr id="641" name="Shape 641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42" name="Shape 6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3" name="Shape 643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C7B9A75B-E217-DF49-BF55-6FDAE6951F7B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25278" y="1850407"/>
            <a:ext cx="8366001" cy="4422155"/>
          </a:xfrm>
        </p:spPr>
        <p:txBody>
          <a:bodyPr/>
          <a:lstStyle>
            <a:lvl1pPr marL="35715" indent="0">
              <a:buNone/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0221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1" name="Shape 641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42" name="Shape 6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3" name="Shape 643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79037158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rgbClr val="00497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(null)"/>
              <a:ea typeface="Calibri"/>
              <a:cs typeface="Calibri"/>
              <a:sym typeface="Calibri"/>
            </a:endParaRPr>
          </a:p>
        </p:txBody>
      </p:sp>
      <p:sp>
        <p:nvSpPr>
          <p:cNvPr id="647" name="Shape 647"/>
          <p:cNvSpPr txBox="1">
            <a:spLocks noGrp="1"/>
          </p:cNvSpPr>
          <p:nvPr>
            <p:ph type="title" hasCustomPrompt="1"/>
          </p:nvPr>
        </p:nvSpPr>
        <p:spPr>
          <a:xfrm>
            <a:off x="424954" y="3860746"/>
            <a:ext cx="81834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Click to Add Transition Title</a:t>
            </a:r>
            <a:endParaRPr dirty="0"/>
          </a:p>
        </p:txBody>
      </p:sp>
      <p:sp>
        <p:nvSpPr>
          <p:cNvPr id="648" name="Shape 648"/>
          <p:cNvSpPr txBox="1">
            <a:spLocks noGrp="1"/>
          </p:cNvSpPr>
          <p:nvPr>
            <p:ph type="body" idx="1" hasCustomPrompt="1"/>
          </p:nvPr>
        </p:nvSpPr>
        <p:spPr>
          <a:xfrm>
            <a:off x="424954" y="4589464"/>
            <a:ext cx="8183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Subtitle</a:t>
            </a:r>
            <a:endParaRPr dirty="0"/>
          </a:p>
        </p:txBody>
      </p:sp>
      <p:cxnSp>
        <p:nvCxnSpPr>
          <p:cNvPr id="649" name="Shape 649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50" name="Shape 6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1" name="Shape 651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8" name="Shape 641">
            <a:extLst>
              <a:ext uri="{FF2B5EF4-FFF2-40B4-BE49-F238E27FC236}">
                <a16:creationId xmlns:a16="http://schemas.microsoft.com/office/drawing/2014/main" id="{9B20BA1B-887B-174C-8CB0-37B31B39113D}"/>
              </a:ext>
            </a:extLst>
          </p:cNvPr>
          <p:cNvCxnSpPr/>
          <p:nvPr/>
        </p:nvCxnSpPr>
        <p:spPr>
          <a:xfrm>
            <a:off x="1301145" y="368856"/>
            <a:ext cx="78429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9" name="Shape 642">
            <a:extLst>
              <a:ext uri="{FF2B5EF4-FFF2-40B4-BE49-F238E27FC236}">
                <a16:creationId xmlns:a16="http://schemas.microsoft.com/office/drawing/2014/main" id="{13BCC4FB-204A-8745-BC9C-341852AB75B5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90218" y="269828"/>
            <a:ext cx="711200" cy="1980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hape 643">
            <a:extLst>
              <a:ext uri="{FF2B5EF4-FFF2-40B4-BE49-F238E27FC236}">
                <a16:creationId xmlns:a16="http://schemas.microsoft.com/office/drawing/2014/main" id="{6C972082-3B63-5443-BA2C-3601AA6CE345}"/>
              </a:ext>
            </a:extLst>
          </p:cNvPr>
          <p:cNvCxnSpPr/>
          <p:nvPr/>
        </p:nvCxnSpPr>
        <p:spPr>
          <a:xfrm>
            <a:off x="0" y="368856"/>
            <a:ext cx="3717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1" name="Shape 641">
            <a:extLst>
              <a:ext uri="{FF2B5EF4-FFF2-40B4-BE49-F238E27FC236}">
                <a16:creationId xmlns:a16="http://schemas.microsoft.com/office/drawing/2014/main" id="{88766948-B31C-AC46-BD49-7A210FA45BC8}"/>
              </a:ext>
            </a:extLst>
          </p:cNvPr>
          <p:cNvCxnSpPr/>
          <p:nvPr userDrawn="1"/>
        </p:nvCxnSpPr>
        <p:spPr>
          <a:xfrm>
            <a:off x="1301145" y="368856"/>
            <a:ext cx="78429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2" name="Shape 642">
            <a:extLst>
              <a:ext uri="{FF2B5EF4-FFF2-40B4-BE49-F238E27FC236}">
                <a16:creationId xmlns:a16="http://schemas.microsoft.com/office/drawing/2014/main" id="{97781516-9DDB-B346-9BA4-A48471DD4D35}"/>
              </a:ext>
            </a:extLst>
          </p:cNvPr>
          <p:cNvPicPr preferRelativeResize="0"/>
          <p:nvPr userDrawn="1"/>
        </p:nvPicPr>
        <p:blipFill>
          <a:blip r:embed="rId3"/>
          <a:stretch>
            <a:fillRect/>
          </a:stretch>
        </p:blipFill>
        <p:spPr>
          <a:xfrm>
            <a:off x="490218" y="269828"/>
            <a:ext cx="711200" cy="1980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hape 643">
            <a:extLst>
              <a:ext uri="{FF2B5EF4-FFF2-40B4-BE49-F238E27FC236}">
                <a16:creationId xmlns:a16="http://schemas.microsoft.com/office/drawing/2014/main" id="{C6F3FDED-D9DD-B348-9384-C4630989A30F}"/>
              </a:ext>
            </a:extLst>
          </p:cNvPr>
          <p:cNvCxnSpPr/>
          <p:nvPr userDrawn="1"/>
        </p:nvCxnSpPr>
        <p:spPr>
          <a:xfrm>
            <a:off x="0" y="368856"/>
            <a:ext cx="3717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81831025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 with Photo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6C539D-87AC-C042-872B-C6450B6A7F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62507" y="0"/>
            <a:ext cx="9338221" cy="4939234"/>
          </a:xfrm>
        </p:spPr>
        <p:txBody>
          <a:bodyPr/>
          <a:lstStyle>
            <a:lvl1pPr marL="35715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26" name="Shape 626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Shape 620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4" name="Shape 624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25" name="Shape 625"/>
          <p:cNvSpPr txBox="1">
            <a:spLocks noGrp="1"/>
          </p:cNvSpPr>
          <p:nvPr>
            <p:ph type="subTitle" idx="1" hasCustomPrompt="1"/>
          </p:nvPr>
        </p:nvSpPr>
        <p:spPr>
          <a:xfrm>
            <a:off x="443320" y="5116967"/>
            <a:ext cx="8308499" cy="14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4401" b="1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Transition Title</a:t>
            </a:r>
            <a:endParaRPr dirty="0"/>
          </a:p>
        </p:txBody>
      </p:sp>
      <p:cxnSp>
        <p:nvCxnSpPr>
          <p:cNvPr id="629" name="Shape 629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05186323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with Pullout Number"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 txBox="1">
            <a:spLocks noGrp="1"/>
          </p:cNvSpPr>
          <p:nvPr>
            <p:ph type="body" idx="1"/>
          </p:nvPr>
        </p:nvSpPr>
        <p:spPr>
          <a:xfrm>
            <a:off x="425450" y="3636963"/>
            <a:ext cx="3846600" cy="20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54" name="Shape 654"/>
          <p:cNvSpPr txBox="1">
            <a:spLocks noGrp="1"/>
          </p:cNvSpPr>
          <p:nvPr>
            <p:ph type="body" idx="2" hasCustomPrompt="1"/>
          </p:nvPr>
        </p:nvSpPr>
        <p:spPr>
          <a:xfrm>
            <a:off x="425450" y="2184400"/>
            <a:ext cx="3846600" cy="10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228576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7200"/>
              <a:buFont typeface="Arial"/>
              <a:buNone/>
              <a:defRPr sz="7200" b="1" i="0" u="none" strike="noStrike" cap="none">
                <a:solidFill>
                  <a:schemeClr val="lt2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##</a:t>
            </a:r>
            <a:endParaRPr dirty="0"/>
          </a:p>
        </p:txBody>
      </p:sp>
      <p:sp>
        <p:nvSpPr>
          <p:cNvPr id="655" name="Shape 655"/>
          <p:cNvSpPr txBox="1">
            <a:spLocks noGrp="1"/>
          </p:cNvSpPr>
          <p:nvPr>
            <p:ph type="title"/>
          </p:nvPr>
        </p:nvSpPr>
        <p:spPr>
          <a:xfrm>
            <a:off x="424952" y="760142"/>
            <a:ext cx="8326800" cy="1862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56" name="Shape 656"/>
          <p:cNvSpPr txBox="1">
            <a:spLocks noGrp="1"/>
          </p:cNvSpPr>
          <p:nvPr>
            <p:ph type="body" idx="3"/>
          </p:nvPr>
        </p:nvSpPr>
        <p:spPr>
          <a:xfrm>
            <a:off x="424953" y="6418474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57" name="Shape 657"/>
          <p:cNvSpPr>
            <a:spLocks noGrp="1"/>
          </p:cNvSpPr>
          <p:nvPr>
            <p:ph type="chart" idx="4"/>
          </p:nvPr>
        </p:nvSpPr>
        <p:spPr>
          <a:xfrm>
            <a:off x="4716464" y="1476375"/>
            <a:ext cx="4035300" cy="48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5715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chart</a:t>
            </a:r>
            <a:endParaRPr dirty="0"/>
          </a:p>
        </p:txBody>
      </p:sp>
      <p:cxnSp>
        <p:nvCxnSpPr>
          <p:cNvPr id="658" name="Shape 658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59" name="Shape 6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0" name="Shape 660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77494477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&amp; Title - Vertical"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 txBox="1">
            <a:spLocks noGrp="1"/>
          </p:cNvSpPr>
          <p:nvPr>
            <p:ph type="title"/>
          </p:nvPr>
        </p:nvSpPr>
        <p:spPr>
          <a:xfrm>
            <a:off x="424953" y="610068"/>
            <a:ext cx="2246700" cy="576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63" name="Shape 663"/>
          <p:cNvSpPr>
            <a:spLocks noGrp="1"/>
          </p:cNvSpPr>
          <p:nvPr>
            <p:ph type="chart" idx="2"/>
          </p:nvPr>
        </p:nvSpPr>
        <p:spPr>
          <a:xfrm>
            <a:off x="2814639" y="627018"/>
            <a:ext cx="6133500" cy="57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5715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chart</a:t>
            </a:r>
            <a:endParaRPr dirty="0"/>
          </a:p>
        </p:txBody>
      </p:sp>
      <p:sp>
        <p:nvSpPr>
          <p:cNvPr id="664" name="Shape 664"/>
          <p:cNvSpPr txBox="1">
            <a:spLocks noGrp="1"/>
          </p:cNvSpPr>
          <p:nvPr>
            <p:ph type="body" idx="1"/>
          </p:nvPr>
        </p:nvSpPr>
        <p:spPr>
          <a:xfrm>
            <a:off x="424953" y="6418474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65" name="Shape 665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66" name="Shape 6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7" name="Shape 667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8640028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ll Quote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Shape 669"/>
          <p:cNvSpPr txBox="1">
            <a:spLocks noGrp="1"/>
          </p:cNvSpPr>
          <p:nvPr>
            <p:ph type="title"/>
          </p:nvPr>
        </p:nvSpPr>
        <p:spPr>
          <a:xfrm>
            <a:off x="3415902" y="3093209"/>
            <a:ext cx="49851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70" name="Shape 670"/>
          <p:cNvSpPr txBox="1">
            <a:spLocks noGrp="1"/>
          </p:cNvSpPr>
          <p:nvPr>
            <p:ph type="body" idx="1"/>
          </p:nvPr>
        </p:nvSpPr>
        <p:spPr>
          <a:xfrm>
            <a:off x="3415901" y="4436811"/>
            <a:ext cx="4985100" cy="16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71" name="Shape 6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3429" y="1294274"/>
            <a:ext cx="1475430" cy="14754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2" name="Shape 672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73" name="Shape 6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4" name="Shape 674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157192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://www.inquiry2improvement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17863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00777"/>
            <a:ext cx="7680960" cy="4046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80426" y="6388161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05" y="6201697"/>
            <a:ext cx="339227" cy="5936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04268" y="6390406"/>
            <a:ext cx="19363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en-US" sz="1200" b="1" spc="100" dirty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  <a:hlinkClick r:id="rId17"/>
              </a:rPr>
              <a:t>www.ncii-improve.com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5319" y="6397780"/>
            <a:ext cx="34770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en-US" sz="1200" b="1" spc="100" dirty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National Center for Inquiry &amp; Improvement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3" name="Footer Placeholder 2"/>
          <p:cNvSpPr txBox="1">
            <a:spLocks/>
          </p:cNvSpPr>
          <p:nvPr userDrawn="1"/>
        </p:nvSpPr>
        <p:spPr>
          <a:xfrm>
            <a:off x="1219200" y="6551551"/>
            <a:ext cx="6553200" cy="27016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endParaRPr lang="en-US" b="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4663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ransition>
    <p:dissolv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kern="1200" cap="none" spc="0" baseline="0" dirty="0">
          <a:solidFill>
            <a:schemeClr val="tx1"/>
          </a:solidFill>
          <a:effectLst>
            <a:outerShdw blurRad="50800" dist="25400" dir="5400000" algn="tl">
              <a:schemeClr val="accent4">
                <a:lumMod val="50000"/>
                <a:alpha val="42000"/>
              </a:schemeClr>
            </a:outerShdw>
          </a:effectLst>
          <a:latin typeface="Calibri" panose="020F0502020204030204" pitchFamily="34" charset="0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rgbClr val="FFFF66"/>
        </a:buClr>
        <a:buFont typeface="Arial" panose="020B0604020202020204" pitchFamily="34" charset="0"/>
        <a:buChar char="•"/>
        <a:defRPr sz="2800" b="1" kern="1200">
          <a:solidFill>
            <a:srgbClr val="2C7D88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rgbClr val="FFFF00"/>
        </a:buClr>
        <a:buFont typeface="Wingdings" panose="05000000000000000000" pitchFamily="2" charset="2"/>
        <a:buChar char="ü"/>
        <a:defRPr sz="2400" b="1" kern="1200">
          <a:solidFill>
            <a:srgbClr val="399C08"/>
          </a:solidFill>
          <a:latin typeface="Calibri" panose="020F0502020204030204" pitchFamily="34" charset="0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258EB3"/>
            </a:gs>
            <a:gs pos="50000">
              <a:srgbClr val="258EB3">
                <a:gamma/>
                <a:tint val="39216"/>
                <a:invGamma/>
              </a:srgbClr>
            </a:gs>
            <a:gs pos="100000">
              <a:srgbClr val="258EB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338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136" y="277526"/>
            <a:ext cx="9150334" cy="598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0350" name="Group 14"/>
          <p:cNvGrpSpPr>
            <a:grpSpLocks/>
          </p:cNvGrpSpPr>
          <p:nvPr userDrawn="1"/>
        </p:nvGrpSpPr>
        <p:grpSpPr bwMode="auto">
          <a:xfrm>
            <a:off x="152400" y="6297613"/>
            <a:ext cx="457200" cy="458787"/>
            <a:chOff x="566" y="4031"/>
            <a:chExt cx="288" cy="289"/>
          </a:xfrm>
        </p:grpSpPr>
        <p:sp>
          <p:nvSpPr>
            <p:cNvPr id="270351" name="Oval 15"/>
            <p:cNvSpPr>
              <a:spLocks noChangeArrowheads="1"/>
            </p:cNvSpPr>
            <p:nvPr/>
          </p:nvSpPr>
          <p:spPr bwMode="auto">
            <a:xfrm>
              <a:off x="566" y="4032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352" name="AutoShape 16"/>
            <p:cNvSpPr>
              <a:spLocks noChangeArrowheads="1"/>
            </p:cNvSpPr>
            <p:nvPr/>
          </p:nvSpPr>
          <p:spPr bwMode="auto">
            <a:xfrm>
              <a:off x="612" y="4090"/>
              <a:ext cx="182" cy="173"/>
            </a:xfrm>
            <a:prstGeom prst="leftArrow">
              <a:avLst>
                <a:gd name="adj1" fmla="val 54731"/>
                <a:gd name="adj2" fmla="val 47672"/>
              </a:avLst>
            </a:prstGeom>
            <a:solidFill>
              <a:srgbClr val="FFFF00">
                <a:alpha val="67000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353" name="Oval 17">
              <a:hlinkClick r:id="" action="ppaction://hlinkshowjump?jump=previousslide"/>
            </p:cNvPr>
            <p:cNvSpPr>
              <a:spLocks noChangeArrowheads="1"/>
            </p:cNvSpPr>
            <p:nvPr/>
          </p:nvSpPr>
          <p:spPr bwMode="auto">
            <a:xfrm>
              <a:off x="566" y="4031"/>
              <a:ext cx="288" cy="288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0354" name="Group 18"/>
          <p:cNvGrpSpPr>
            <a:grpSpLocks/>
          </p:cNvGrpSpPr>
          <p:nvPr userDrawn="1"/>
        </p:nvGrpSpPr>
        <p:grpSpPr bwMode="auto">
          <a:xfrm>
            <a:off x="7620000" y="176213"/>
            <a:ext cx="1371600" cy="328612"/>
            <a:chOff x="4690" y="1023"/>
            <a:chExt cx="864" cy="207"/>
          </a:xfrm>
        </p:grpSpPr>
        <p:sp>
          <p:nvSpPr>
            <p:cNvPr id="270355" name="WordArt 19" descr="30%"/>
            <p:cNvSpPr>
              <a:spLocks noChangeArrowheads="1" noChangeShapeType="1" noTextEdit="1"/>
            </p:cNvSpPr>
            <p:nvPr/>
          </p:nvSpPr>
          <p:spPr bwMode="auto">
            <a:xfrm>
              <a:off x="4690" y="1023"/>
              <a:ext cx="267" cy="20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i="1" kern="10" dirty="0">
                  <a:ln w="25400">
                    <a:solidFill>
                      <a:srgbClr val="808080"/>
                    </a:solidFill>
                    <a:miter lim="800000"/>
                    <a:headEnd/>
                    <a:tailEnd/>
                  </a:ln>
                  <a:pattFill prst="pct30">
                    <a:fgClr>
                      <a:schemeClr val="bg2"/>
                    </a:fgClr>
                    <a:bgClr>
                      <a:schemeClr val="accent1"/>
                    </a:bgClr>
                  </a:pattFill>
                  <a:effectLst/>
                  <a:latin typeface="Arial Black"/>
                </a:rPr>
                <a:t>X</a:t>
              </a:r>
            </a:p>
          </p:txBody>
        </p:sp>
        <p:sp>
          <p:nvSpPr>
            <p:cNvPr id="270356" name="WordArt 20" descr="30%"/>
            <p:cNvSpPr>
              <a:spLocks noChangeArrowheads="1" noChangeShapeType="1" noTextEdit="1"/>
            </p:cNvSpPr>
            <p:nvPr/>
          </p:nvSpPr>
          <p:spPr bwMode="auto">
            <a:xfrm>
              <a:off x="4988" y="1023"/>
              <a:ext cx="267" cy="20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i="1" kern="10">
                  <a:ln w="25400">
                    <a:solidFill>
                      <a:srgbClr val="808080"/>
                    </a:solidFill>
                    <a:miter lim="800000"/>
                    <a:headEnd/>
                    <a:tailEnd/>
                  </a:ln>
                  <a:pattFill prst="pct30">
                    <a:fgClr>
                      <a:schemeClr val="bg2"/>
                    </a:fgClr>
                    <a:bgClr>
                      <a:schemeClr val="accent1"/>
                    </a:bgClr>
                  </a:pattFill>
                  <a:effectLst/>
                  <a:latin typeface="Arial Black"/>
                </a:rPr>
                <a:t>X</a:t>
              </a:r>
            </a:p>
          </p:txBody>
        </p:sp>
        <p:sp>
          <p:nvSpPr>
            <p:cNvPr id="270357" name="WordArt 21" descr="30%"/>
            <p:cNvSpPr>
              <a:spLocks noChangeArrowheads="1" noChangeShapeType="1" noTextEdit="1"/>
            </p:cNvSpPr>
            <p:nvPr/>
          </p:nvSpPr>
          <p:spPr bwMode="auto">
            <a:xfrm>
              <a:off x="5287" y="1023"/>
              <a:ext cx="267" cy="20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i="1" kern="10">
                  <a:ln w="25400">
                    <a:solidFill>
                      <a:srgbClr val="808080"/>
                    </a:solidFill>
                    <a:miter lim="800000"/>
                    <a:headEnd/>
                    <a:tailEnd/>
                  </a:ln>
                  <a:pattFill prst="pct30">
                    <a:fgClr>
                      <a:schemeClr val="bg2"/>
                    </a:fgClr>
                    <a:bgClr>
                      <a:schemeClr val="accent1"/>
                    </a:bgClr>
                  </a:pattFill>
                  <a:effectLst/>
                  <a:latin typeface="Arial Black"/>
                </a:rPr>
                <a:t>X</a:t>
              </a:r>
            </a:p>
          </p:txBody>
        </p:sp>
      </p:grpSp>
      <p:sp>
        <p:nvSpPr>
          <p:cNvPr id="16" name="Rectangle 61"/>
          <p:cNvSpPr>
            <a:spLocks noChangeArrowheads="1"/>
          </p:cNvSpPr>
          <p:nvPr userDrawn="1"/>
        </p:nvSpPr>
        <p:spPr bwMode="auto">
          <a:xfrm>
            <a:off x="833438" y="1449402"/>
            <a:ext cx="7472362" cy="4113198"/>
          </a:xfrm>
          <a:prstGeom prst="rect">
            <a:avLst/>
          </a:prstGeom>
          <a:gradFill rotWithShape="0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66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7" name="Picture 6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0" y="1702572"/>
            <a:ext cx="5338762" cy="360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4"/>
          <p:cNvGrpSpPr>
            <a:grpSpLocks/>
          </p:cNvGrpSpPr>
          <p:nvPr userDrawn="1"/>
        </p:nvGrpSpPr>
        <p:grpSpPr bwMode="auto">
          <a:xfrm rot="10800000">
            <a:off x="688976" y="6297613"/>
            <a:ext cx="457200" cy="458787"/>
            <a:chOff x="566" y="4031"/>
            <a:chExt cx="288" cy="289"/>
          </a:xfrm>
        </p:grpSpPr>
        <p:sp>
          <p:nvSpPr>
            <p:cNvPr id="19" name="Oval 15"/>
            <p:cNvSpPr>
              <a:spLocks noChangeArrowheads="1"/>
            </p:cNvSpPr>
            <p:nvPr/>
          </p:nvSpPr>
          <p:spPr bwMode="auto">
            <a:xfrm>
              <a:off x="566" y="4032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AutoShape 16"/>
            <p:cNvSpPr>
              <a:spLocks noChangeArrowheads="1"/>
            </p:cNvSpPr>
            <p:nvPr/>
          </p:nvSpPr>
          <p:spPr bwMode="auto">
            <a:xfrm>
              <a:off x="612" y="4090"/>
              <a:ext cx="182" cy="173"/>
            </a:xfrm>
            <a:prstGeom prst="leftArrow">
              <a:avLst>
                <a:gd name="adj1" fmla="val 54731"/>
                <a:gd name="adj2" fmla="val 47672"/>
              </a:avLst>
            </a:prstGeom>
            <a:solidFill>
              <a:srgbClr val="FFFF00">
                <a:alpha val="67000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17">
              <a:hlinkClick r:id="" action="ppaction://hlinkshowjump?jump=nextslide"/>
            </p:cNvPr>
            <p:cNvSpPr>
              <a:spLocks noChangeArrowheads="1"/>
            </p:cNvSpPr>
            <p:nvPr/>
          </p:nvSpPr>
          <p:spPr bwMode="auto">
            <a:xfrm>
              <a:off x="566" y="4031"/>
              <a:ext cx="288" cy="288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7519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7" r:id="rId1"/>
    <p:sldLayoutId id="2147484808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963" y="762000"/>
            <a:ext cx="8229600" cy="114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412" tIns="64707" rIns="129412" bIns="647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963" y="2008824"/>
            <a:ext cx="8229600" cy="448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412" tIns="64707" rIns="129412" bIns="64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715125" y="6372226"/>
            <a:ext cx="183828" cy="45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993" tIns="45497" rIns="90993" bIns="45497">
            <a:prstTxWarp prst="textNoShape">
              <a:avLst/>
            </a:prstTxWarp>
            <a:spAutoFit/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391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65760" y="279911"/>
            <a:ext cx="3251200" cy="20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993" tIns="45497" rIns="90993" bIns="45497">
            <a:prstTxWarp prst="textNoShape">
              <a:avLst/>
            </a:prstTxWarp>
            <a:spAutoFit/>
          </a:bodyPr>
          <a:lstStyle/>
          <a:p>
            <a:pPr defTabSz="639818" eaLnBrk="0" fontAlgn="base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3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703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8328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9" r:id="rId1"/>
    <p:sldLayoutId id="2147484870" r:id="rId2"/>
    <p:sldLayoutId id="2147484871" r:id="rId3"/>
    <p:sldLayoutId id="2147484872" r:id="rId4"/>
    <p:sldLayoutId id="2147484873" r:id="rId5"/>
    <p:sldLayoutId id="2147484874" r:id="rId6"/>
    <p:sldLayoutId id="2147484875" r:id="rId7"/>
    <p:sldLayoutId id="2147484876" r:id="rId8"/>
    <p:sldLayoutId id="2147484877" r:id="rId9"/>
    <p:sldLayoutId id="2147484878" r:id="rId10"/>
    <p:sldLayoutId id="2147484879" r:id="rId11"/>
    <p:sldLayoutId id="2147484880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34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31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31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31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31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4961" algn="l" rtl="0" fontAlgn="base">
        <a:spcBef>
          <a:spcPct val="0"/>
        </a:spcBef>
        <a:spcAft>
          <a:spcPct val="0"/>
        </a:spcAft>
        <a:defRPr sz="2531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09956" algn="l" rtl="0" fontAlgn="base">
        <a:spcBef>
          <a:spcPct val="0"/>
        </a:spcBef>
        <a:spcAft>
          <a:spcPct val="0"/>
        </a:spcAft>
        <a:defRPr sz="2531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64950" algn="l" rtl="0" fontAlgn="base">
        <a:spcBef>
          <a:spcPct val="0"/>
        </a:spcBef>
        <a:spcAft>
          <a:spcPct val="0"/>
        </a:spcAft>
        <a:defRPr sz="2531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19931" algn="l" rtl="0" fontAlgn="base">
        <a:spcBef>
          <a:spcPct val="0"/>
        </a:spcBef>
        <a:spcAft>
          <a:spcPct val="0"/>
        </a:spcAft>
        <a:defRPr sz="2531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169040" indent="-16904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565570" indent="-22118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737757" indent="-17218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617">
          <a:solidFill>
            <a:srgbClr val="141313"/>
          </a:solidFill>
          <a:latin typeface="+mn-lt"/>
          <a:ea typeface="+mn-ea"/>
        </a:defRPr>
      </a:lvl3pPr>
      <a:lvl4pPr marL="909956" indent="-17218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1617">
          <a:solidFill>
            <a:srgbClr val="141313"/>
          </a:solidFill>
          <a:latin typeface="+mn-lt"/>
          <a:ea typeface="+mn-ea"/>
        </a:defRPr>
      </a:lvl4pPr>
      <a:lvl5pPr marL="1082173" indent="-17218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082173" algn="l"/>
        </a:tabLst>
        <a:defRPr sz="1406">
          <a:solidFill>
            <a:srgbClr val="141313"/>
          </a:solidFill>
          <a:latin typeface="+mn-lt"/>
          <a:ea typeface="+mn-ea"/>
        </a:defRPr>
      </a:lvl5pPr>
      <a:lvl6pPr marL="2443950" indent="-16904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6">
          <a:solidFill>
            <a:srgbClr val="00539B"/>
          </a:solidFill>
          <a:latin typeface="+mn-lt"/>
          <a:ea typeface="+mn-ea"/>
        </a:defRPr>
      </a:lvl6pPr>
      <a:lvl7pPr marL="2898925" indent="-16904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6">
          <a:solidFill>
            <a:srgbClr val="00539B"/>
          </a:solidFill>
          <a:latin typeface="+mn-lt"/>
          <a:ea typeface="+mn-ea"/>
        </a:defRPr>
      </a:lvl7pPr>
      <a:lvl8pPr marL="3353907" indent="-16904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6">
          <a:solidFill>
            <a:srgbClr val="00539B"/>
          </a:solidFill>
          <a:latin typeface="+mn-lt"/>
          <a:ea typeface="+mn-ea"/>
        </a:defRPr>
      </a:lvl8pPr>
      <a:lvl9pPr marL="3808898" indent="-16904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6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4961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1pPr>
      <a:lvl2pPr marL="454961" algn="l" defTabSz="454961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2pPr>
      <a:lvl3pPr marL="909956" algn="l" defTabSz="454961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3pPr>
      <a:lvl4pPr marL="1364950" algn="l" defTabSz="454961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4pPr>
      <a:lvl5pPr marL="1819931" algn="l" defTabSz="454961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5pPr>
      <a:lvl6pPr marL="2274931" algn="l" defTabSz="454961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6pPr>
      <a:lvl7pPr marL="2729898" algn="l" defTabSz="454961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7pPr>
      <a:lvl8pPr marL="3184879" algn="l" defTabSz="454961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8pPr>
      <a:lvl9pPr marL="3639846" algn="l" defTabSz="454961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3" name="Shape 603"/>
          <p:cNvSpPr txBox="1">
            <a:spLocks noGrp="1"/>
          </p:cNvSpPr>
          <p:nvPr>
            <p:ph type="body" idx="1"/>
          </p:nvPr>
        </p:nvSpPr>
        <p:spPr>
          <a:xfrm>
            <a:off x="628650" y="1825626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00438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917" r:id="rId1"/>
    <p:sldLayoutId id="2147484918" r:id="rId2"/>
    <p:sldLayoutId id="2147484919" r:id="rId3"/>
    <p:sldLayoutId id="2147484920" r:id="rId4"/>
    <p:sldLayoutId id="2147484921" r:id="rId5"/>
    <p:sldLayoutId id="2147484922" r:id="rId6"/>
    <p:sldLayoutId id="2147484923" r:id="rId7"/>
    <p:sldLayoutId id="2147484924" r:id="rId8"/>
    <p:sldLayoutId id="2147484925" r:id="rId9"/>
    <p:sldLayoutId id="2147484926" r:id="rId10"/>
    <p:sldLayoutId id="2147484927" r:id="rId11"/>
    <p:sldLayoutId id="2147484928" r:id="rId12"/>
    <p:sldLayoutId id="2147484929" r:id="rId13"/>
    <p:sldLayoutId id="2147484930" r:id="rId14"/>
    <p:sldLayoutId id="2147484931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3" name="Shape 603"/>
          <p:cNvSpPr txBox="1">
            <a:spLocks noGrp="1"/>
          </p:cNvSpPr>
          <p:nvPr>
            <p:ph type="body" idx="1"/>
          </p:nvPr>
        </p:nvSpPr>
        <p:spPr>
          <a:xfrm>
            <a:off x="628650" y="1825626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84824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39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03" name="Shape 603"/>
          <p:cNvSpPr txBox="1">
            <a:spLocks noGrp="1"/>
          </p:cNvSpPr>
          <p:nvPr>
            <p:ph type="body" idx="1"/>
          </p:nvPr>
        </p:nvSpPr>
        <p:spPr>
          <a:xfrm>
            <a:off x="628650" y="1825626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47723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5041" r:id="rId1"/>
    <p:sldLayoutId id="2147485042" r:id="rId2"/>
    <p:sldLayoutId id="2147485043" r:id="rId3"/>
    <p:sldLayoutId id="2147485044" r:id="rId4"/>
    <p:sldLayoutId id="2147485045" r:id="rId5"/>
    <p:sldLayoutId id="2147485046" r:id="rId6"/>
    <p:sldLayoutId id="2147485047" r:id="rId7"/>
    <p:sldLayoutId id="2147485048" r:id="rId8"/>
    <p:sldLayoutId id="2147485049" r:id="rId9"/>
    <p:sldLayoutId id="2147485050" r:id="rId10"/>
    <p:sldLayoutId id="2147485051" r:id="rId11"/>
    <p:sldLayoutId id="2147485052" r:id="rId12"/>
    <p:sldLayoutId id="2147485053" r:id="rId13"/>
    <p:sldLayoutId id="214748505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17863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00777"/>
            <a:ext cx="7680960" cy="4046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80426" y="6388161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05" y="6201697"/>
            <a:ext cx="339227" cy="5936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04268" y="6390406"/>
            <a:ext cx="19363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en-US" sz="1200" b="1" spc="100" dirty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www.ncii-improve.com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5319" y="6397780"/>
            <a:ext cx="34770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en-US" sz="1200" b="1" spc="100" dirty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National Center for Inquiry &amp; Improvement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3" name="Footer Placeholder 2"/>
          <p:cNvSpPr txBox="1">
            <a:spLocks/>
          </p:cNvSpPr>
          <p:nvPr userDrawn="1"/>
        </p:nvSpPr>
        <p:spPr>
          <a:xfrm>
            <a:off x="1219200" y="6551551"/>
            <a:ext cx="6553200" cy="27016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endParaRPr lang="en-US" b="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1705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057" r:id="rId1"/>
    <p:sldLayoutId id="2147485058" r:id="rId2"/>
    <p:sldLayoutId id="2147485059" r:id="rId3"/>
    <p:sldLayoutId id="2147485060" r:id="rId4"/>
    <p:sldLayoutId id="2147485061" r:id="rId5"/>
    <p:sldLayoutId id="2147485062" r:id="rId6"/>
    <p:sldLayoutId id="2147485063" r:id="rId7"/>
    <p:sldLayoutId id="2147485064" r:id="rId8"/>
    <p:sldLayoutId id="2147485065" r:id="rId9"/>
    <p:sldLayoutId id="2147485066" r:id="rId10"/>
    <p:sldLayoutId id="2147485067" r:id="rId11"/>
    <p:sldLayoutId id="2147485068" r:id="rId12"/>
    <p:sldLayoutId id="2147485069" r:id="rId13"/>
  </p:sldLayoutIdLst>
  <p:transition>
    <p:dissolv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kern="1200" cap="none" spc="0" baseline="0" dirty="0">
          <a:solidFill>
            <a:schemeClr val="tx1"/>
          </a:solidFill>
          <a:effectLst>
            <a:outerShdw blurRad="50800" dist="25400" dir="5400000" algn="tl">
              <a:schemeClr val="accent4">
                <a:lumMod val="50000"/>
                <a:alpha val="42000"/>
              </a:schemeClr>
            </a:outerShdw>
          </a:effectLst>
          <a:latin typeface="Calibri" panose="020F0502020204030204" pitchFamily="34" charset="0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rgbClr val="FFFF66"/>
        </a:buClr>
        <a:buFont typeface="Arial" panose="020B0604020202020204" pitchFamily="34" charset="0"/>
        <a:buChar char="•"/>
        <a:defRPr sz="2800" b="1" kern="1200">
          <a:solidFill>
            <a:srgbClr val="2C7D88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rgbClr val="FFFF00"/>
        </a:buClr>
        <a:buFont typeface="Wingdings" panose="05000000000000000000" pitchFamily="2" charset="2"/>
        <a:buChar char="ü"/>
        <a:defRPr sz="2400" b="1" kern="1200">
          <a:solidFill>
            <a:srgbClr val="399C08"/>
          </a:solidFill>
          <a:latin typeface="Calibri" panose="020F0502020204030204" pitchFamily="34" charset="0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03" name="Shape 603"/>
          <p:cNvSpPr txBox="1">
            <a:spLocks noGrp="1"/>
          </p:cNvSpPr>
          <p:nvPr>
            <p:ph type="body" idx="1"/>
          </p:nvPr>
        </p:nvSpPr>
        <p:spPr>
          <a:xfrm>
            <a:off x="628650" y="1825626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96053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5123" r:id="rId1"/>
    <p:sldLayoutId id="2147485124" r:id="rId2"/>
    <p:sldLayoutId id="2147485125" r:id="rId3"/>
    <p:sldLayoutId id="2147485126" r:id="rId4"/>
    <p:sldLayoutId id="2147485127" r:id="rId5"/>
    <p:sldLayoutId id="2147485128" r:id="rId6"/>
    <p:sldLayoutId id="2147485129" r:id="rId7"/>
    <p:sldLayoutId id="2147485130" r:id="rId8"/>
    <p:sldLayoutId id="2147485131" r:id="rId9"/>
    <p:sldLayoutId id="2147485132" r:id="rId10"/>
    <p:sldLayoutId id="2147485133" r:id="rId11"/>
    <p:sldLayoutId id="2147485134" r:id="rId12"/>
    <p:sldLayoutId id="2147485135" r:id="rId13"/>
    <p:sldLayoutId id="2147485136" r:id="rId14"/>
    <p:sldLayoutId id="2147485137" r:id="rId15"/>
    <p:sldLayoutId id="2147485138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ii-improve.com/" TargetMode="External"/><Relationship Id="rId1" Type="http://schemas.openxmlformats.org/officeDocument/2006/relationships/slideLayout" Target="../slideLayouts/slideLayout7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80/10668926.2019.1666066" TargetMode="External"/><Relationship Id="rId1" Type="http://schemas.openxmlformats.org/officeDocument/2006/relationships/slideLayout" Target="../slideLayouts/slideLayout7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5171" y="895883"/>
            <a:ext cx="7982901" cy="4732757"/>
          </a:xfrm>
        </p:spPr>
        <p:txBody>
          <a:bodyPr anchor="ctr">
            <a:normAutofit fontScale="9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400" b="1" dirty="0"/>
              <a:t> </a:t>
            </a:r>
            <a:r>
              <a:rPr lang="en-US" sz="4900" b="1" dirty="0"/>
              <a:t>Reframing Classroom Instruction to Engage a Diverse Community of Students</a:t>
            </a:r>
            <a:br>
              <a:rPr lang="en-US" sz="4900" b="1" dirty="0"/>
            </a:br>
            <a:r>
              <a:rPr lang="en-US" sz="4900" b="1" dirty="0"/>
              <a:t>  </a:t>
            </a:r>
            <a:r>
              <a:rPr lang="en-US" sz="2800" b="1" i="1" dirty="0">
                <a:solidFill>
                  <a:srgbClr val="549E39">
                    <a:lumMod val="50000"/>
                  </a:srgbClr>
                </a:solidFill>
              </a:rPr>
              <a:t>Advancing Equity through Guided Pathways Series</a:t>
            </a:r>
            <a:br>
              <a:rPr lang="en-US" sz="2800" b="1" i="1" dirty="0">
                <a:solidFill>
                  <a:srgbClr val="549E39">
                    <a:lumMod val="50000"/>
                  </a:srgbClr>
                </a:solidFill>
              </a:rPr>
            </a:br>
            <a:r>
              <a:rPr lang="en-US" sz="2800" b="1" i="1" dirty="0">
                <a:solidFill>
                  <a:srgbClr val="549E39">
                    <a:lumMod val="50000"/>
                  </a:srgbClr>
                </a:solidFill>
              </a:rPr>
              <a:t>Discussion Guide </a:t>
            </a:r>
            <a:r>
              <a:rPr lang="en-US" sz="2800" b="1" i="1">
                <a:solidFill>
                  <a:srgbClr val="549E39">
                    <a:lumMod val="50000"/>
                  </a:srgbClr>
                </a:solidFill>
              </a:rPr>
              <a:t>#9 </a:t>
            </a:r>
            <a:br>
              <a:rPr lang="en-US" sz="2800" b="1" i="1" dirty="0">
                <a:solidFill>
                  <a:srgbClr val="549E39">
                    <a:lumMod val="50000"/>
                  </a:srgbClr>
                </a:solidFill>
              </a:rPr>
            </a:br>
            <a:br>
              <a:rPr lang="en-US" sz="2800" b="1" i="1" dirty="0">
                <a:solidFill>
                  <a:srgbClr val="549E39">
                    <a:lumMod val="50000"/>
                  </a:srgbClr>
                </a:solidFill>
              </a:rPr>
            </a:br>
            <a:r>
              <a:rPr lang="en-US" sz="2800" b="1" i="1" dirty="0">
                <a:solidFill>
                  <a:srgbClr val="549E39">
                    <a:lumMod val="50000"/>
                  </a:srgbClr>
                </a:solidFill>
              </a:rPr>
              <a:t>Luis </a:t>
            </a:r>
            <a:r>
              <a:rPr lang="en-US" sz="2800" b="1" i="1" dirty="0" err="1">
                <a:solidFill>
                  <a:srgbClr val="549E39">
                    <a:lumMod val="50000"/>
                  </a:srgbClr>
                </a:solidFill>
              </a:rPr>
              <a:t>Ponjuán</a:t>
            </a:r>
            <a:r>
              <a:rPr lang="en-US" sz="2800" b="1" i="1" dirty="0">
                <a:solidFill>
                  <a:srgbClr val="549E39">
                    <a:lumMod val="50000"/>
                  </a:srgbClr>
                </a:solidFill>
              </a:rPr>
              <a:t>, Texas A&amp;M University &amp; </a:t>
            </a:r>
            <a:br>
              <a:rPr lang="en-US" sz="2800" b="1" i="1" dirty="0">
                <a:solidFill>
                  <a:srgbClr val="549E39">
                    <a:lumMod val="50000"/>
                  </a:srgbClr>
                </a:solidFill>
              </a:rPr>
            </a:br>
            <a:r>
              <a:rPr lang="en-US" sz="2800" b="1" i="1" dirty="0">
                <a:solidFill>
                  <a:srgbClr val="549E39">
                    <a:lumMod val="50000"/>
                  </a:srgbClr>
                </a:solidFill>
              </a:rPr>
              <a:t>Kathy Booth, WestEd</a:t>
            </a:r>
            <a:br>
              <a:rPr lang="en-US" sz="2800" b="1" i="1" dirty="0">
                <a:solidFill>
                  <a:srgbClr val="549E39">
                    <a:lumMod val="50000"/>
                  </a:srgbClr>
                </a:solidFill>
              </a:rPr>
            </a:br>
            <a:br>
              <a:rPr lang="en-US" sz="2800" b="1" i="1" dirty="0">
                <a:solidFill>
                  <a:srgbClr val="549E39">
                    <a:lumMod val="50000"/>
                  </a:srgbClr>
                </a:solidFill>
              </a:rPr>
            </a:br>
            <a:br>
              <a:rPr lang="en-US" sz="4000" dirty="0"/>
            </a:b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C28C9-49BD-154E-81F1-36BC551BC087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772B08-3647-41D5-934E-BFD554ABE9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101" y="5425510"/>
            <a:ext cx="3286125" cy="109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4076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7C920-260A-064B-B9CA-04A1A3A98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7D88"/>
                </a:solidFill>
              </a:rPr>
              <a:t>Strategies for Reframing Classroom Instruction (5)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0A658-148F-1A40-9016-484DCCC34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1500"/>
              </a:spcBef>
              <a:buNone/>
            </a:pPr>
            <a:r>
              <a:rPr lang="en-US" u="sng" dirty="0"/>
              <a:t>Advocate for Faculty Professional Development</a:t>
            </a:r>
          </a:p>
          <a:p>
            <a:pPr>
              <a:spcBef>
                <a:spcPts val="1500"/>
              </a:spcBef>
            </a:pPr>
            <a:r>
              <a:rPr lang="en-US" dirty="0"/>
              <a:t>Encourage &amp; support faculty as lifelong learners</a:t>
            </a:r>
          </a:p>
          <a:p>
            <a:pPr>
              <a:spcBef>
                <a:spcPts val="1500"/>
              </a:spcBef>
            </a:pPr>
            <a:r>
              <a:rPr lang="en-US" dirty="0"/>
              <a:t>Consider developing skills in areas of instructional design, development, &amp; delivery 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Classroom conflict management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Learning disability awareness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Improved assessment &amp; evaluation methods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Interpersonal communications</a:t>
            </a:r>
            <a:r>
              <a:rPr lang="en-US" sz="2000" dirty="0"/>
              <a:t> </a:t>
            </a:r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4FF81-3B70-5E46-8E15-F3EAB26D3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10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598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2896D-3920-EA43-A026-51741A7F2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7D88"/>
                </a:solidFill>
              </a:rPr>
              <a:t>Discussion Questions (1)</a:t>
            </a:r>
            <a:br>
              <a:rPr lang="en-US" dirty="0">
                <a:solidFill>
                  <a:srgbClr val="2C7D88"/>
                </a:solidFill>
              </a:rPr>
            </a:br>
            <a:endParaRPr lang="en-US" dirty="0">
              <a:solidFill>
                <a:srgbClr val="2C7D88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DEF541-B067-E349-824C-CA1498255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539" y="1118698"/>
            <a:ext cx="8522921" cy="5508948"/>
          </a:xfrm>
        </p:spPr>
        <p:txBody>
          <a:bodyPr>
            <a:noAutofit/>
          </a:bodyPr>
          <a:lstStyle/>
          <a:p>
            <a:pPr marL="0" lvl="0" indent="0">
              <a:spcBef>
                <a:spcPts val="1500"/>
              </a:spcBef>
              <a:buNone/>
            </a:pPr>
            <a:r>
              <a:rPr lang="en-US" sz="3200" i="1" dirty="0"/>
              <a:t>Consider…</a:t>
            </a:r>
          </a:p>
          <a:p>
            <a:pPr lvl="0"/>
            <a:r>
              <a:rPr lang="en-US" dirty="0"/>
              <a:t>What demographic or personal aspects are most important to you when you think of your own identity-based traits (invisible &amp; visible) </a:t>
            </a:r>
          </a:p>
          <a:p>
            <a:pPr lvl="1"/>
            <a:r>
              <a:rPr lang="en-US" dirty="0"/>
              <a:t>Where these characteristics align with your students </a:t>
            </a:r>
          </a:p>
          <a:p>
            <a:pPr lvl="1"/>
            <a:r>
              <a:rPr lang="en-US" dirty="0"/>
              <a:t>What types of implicit bias you bring to your classroom</a:t>
            </a:r>
          </a:p>
          <a:p>
            <a:pPr lvl="1"/>
            <a:r>
              <a:rPr lang="en-US" dirty="0"/>
              <a:t>How these biases could influence how you interact with &amp; teach your students</a:t>
            </a:r>
          </a:p>
          <a:p>
            <a:pPr lvl="0"/>
            <a:r>
              <a:rPr lang="en-US" dirty="0"/>
              <a:t>How well you know your students &amp; what has helped you to better understand the unique experiences &amp; strengths each brings to your classroom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78975-91E7-1B4E-8D32-18C67AC4C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11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238593"/>
      </p:ext>
    </p:extLst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2896D-3920-EA43-A026-51741A7F2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7D88"/>
                </a:solidFill>
              </a:rPr>
              <a:t>Discussion Questions (2)</a:t>
            </a:r>
            <a:br>
              <a:rPr lang="en-US" dirty="0">
                <a:solidFill>
                  <a:srgbClr val="2C7D88"/>
                </a:solidFill>
              </a:rPr>
            </a:br>
            <a:endParaRPr lang="en-US" dirty="0">
              <a:solidFill>
                <a:srgbClr val="2C7D88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DEF541-B067-E349-824C-CA1498255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149178"/>
            <a:ext cx="7985760" cy="5078627"/>
          </a:xfrm>
        </p:spPr>
        <p:txBody>
          <a:bodyPr>
            <a:noAutofit/>
          </a:bodyPr>
          <a:lstStyle/>
          <a:p>
            <a:pPr marL="0" lvl="0" indent="0">
              <a:spcBef>
                <a:spcPts val="1500"/>
              </a:spcBef>
              <a:buNone/>
            </a:pPr>
            <a:r>
              <a:rPr lang="en-US" sz="3200" i="1" dirty="0"/>
              <a:t>Consider…</a:t>
            </a:r>
          </a:p>
          <a:p>
            <a:pPr lvl="0"/>
            <a:r>
              <a:rPr lang="en-US" dirty="0"/>
              <a:t>How you foster a positive learning environment</a:t>
            </a:r>
          </a:p>
          <a:p>
            <a:pPr lvl="1"/>
            <a:r>
              <a:rPr lang="en-US" dirty="0"/>
              <a:t>What types of micro-affirmation behaviors &amp; language, positive peer learning opportunities, &amp; diverse learning styles engagement you could integrate into your classes</a:t>
            </a:r>
          </a:p>
          <a:p>
            <a:pPr lvl="0"/>
            <a:r>
              <a:rPr lang="en-US" dirty="0"/>
              <a:t>What types of learning outcomes you emphasize beyond academic content</a:t>
            </a:r>
          </a:p>
          <a:p>
            <a:pPr lvl="1"/>
            <a:r>
              <a:rPr lang="en-US" dirty="0"/>
              <a:t>How you could help students apply the subject matter, engage in self-directed inquiry, &amp; pursue passion projects</a:t>
            </a:r>
          </a:p>
          <a:p>
            <a:pPr lvl="1"/>
            <a:r>
              <a:rPr lang="en-US" dirty="0"/>
              <a:t>How you could include diverse scholar voices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78975-91E7-1B4E-8D32-18C67AC4C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12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897385"/>
      </p:ext>
    </p:extLst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2896D-3920-EA43-A026-51741A7F2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7D88"/>
                </a:solidFill>
              </a:rPr>
              <a:t>Discussion Questions (3)</a:t>
            </a:r>
            <a:br>
              <a:rPr lang="en-US" dirty="0">
                <a:solidFill>
                  <a:srgbClr val="2C7D88"/>
                </a:solidFill>
              </a:rPr>
            </a:br>
            <a:endParaRPr lang="en-US" dirty="0">
              <a:solidFill>
                <a:srgbClr val="2C7D88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DEF541-B067-E349-824C-CA1498255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483361"/>
            <a:ext cx="7680960" cy="4206240"/>
          </a:xfrm>
        </p:spPr>
        <p:txBody>
          <a:bodyPr>
            <a:noAutofit/>
          </a:bodyPr>
          <a:lstStyle/>
          <a:p>
            <a:pPr marL="0" lvl="0" indent="0">
              <a:spcBef>
                <a:spcPts val="1500"/>
              </a:spcBef>
              <a:buNone/>
            </a:pPr>
            <a:r>
              <a:rPr lang="en-US" sz="3200" i="1" dirty="0"/>
              <a:t>Consider…</a:t>
            </a:r>
          </a:p>
          <a:p>
            <a:r>
              <a:rPr lang="en-US" dirty="0"/>
              <a:t>What types of professional development would enable you to be more effective in engaging your students &amp; addressing implicit bias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78975-91E7-1B4E-8D32-18C67AC4C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13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546307"/>
      </p:ext>
    </p:extLst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FC065-4E0A-CC4D-B2A3-53DA6780C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7D88"/>
                </a:solidFill>
              </a:rPr>
              <a:t>Research Tasks (1)</a:t>
            </a:r>
            <a:br>
              <a:rPr lang="en-US" dirty="0">
                <a:solidFill>
                  <a:srgbClr val="2C7D88"/>
                </a:solidFill>
              </a:rPr>
            </a:br>
            <a:endParaRPr lang="en-US" dirty="0">
              <a:solidFill>
                <a:srgbClr val="2C7D88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A78684-835C-5C44-946B-7F76B373D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276719"/>
            <a:ext cx="8199120" cy="4717681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1500"/>
              </a:spcBef>
              <a:buNone/>
            </a:pPr>
            <a:r>
              <a:rPr lang="en-US" sz="3200" i="1" dirty="0"/>
              <a:t>Determine how your college will…</a:t>
            </a:r>
          </a:p>
          <a:p>
            <a:pPr lvl="0"/>
            <a:r>
              <a:rPr lang="en-US" sz="3000" dirty="0"/>
              <a:t>Determine the demographic make-up of your student population &amp; compare it to the demographic make-up of your…</a:t>
            </a:r>
          </a:p>
          <a:p>
            <a:pPr lvl="1"/>
            <a:r>
              <a:rPr lang="en-US" sz="2600" dirty="0"/>
              <a:t>Faculty</a:t>
            </a:r>
          </a:p>
          <a:p>
            <a:pPr lvl="1"/>
            <a:r>
              <a:rPr lang="en-US" sz="2600" dirty="0"/>
              <a:t>Financial aid &amp; admissions counselors </a:t>
            </a:r>
          </a:p>
          <a:p>
            <a:pPr lvl="1"/>
            <a:r>
              <a:rPr lang="en-US" sz="2600" dirty="0"/>
              <a:t>Academic advisors</a:t>
            </a:r>
          </a:p>
          <a:p>
            <a:pPr lvl="1"/>
            <a:r>
              <a:rPr lang="en-US" sz="2600" dirty="0"/>
              <a:t>Senior-level administrators</a:t>
            </a:r>
          </a:p>
          <a:p>
            <a:pPr lvl="0"/>
            <a:r>
              <a:rPr lang="en-US" sz="3000" dirty="0"/>
              <a:t>Identify educational completion rates based on intersectional identities (e.g. African American &amp; Latinx male students, veteran women, part-time enrolled students)</a:t>
            </a:r>
            <a:endParaRPr lang="en-US" sz="4300" dirty="0"/>
          </a:p>
          <a:p>
            <a:pPr marL="0" lvl="0" indent="0">
              <a:spcBef>
                <a:spcPts val="1500"/>
              </a:spcBef>
              <a:buNone/>
            </a:pPr>
            <a:endParaRPr lang="en-US" sz="2400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80BA71-DD0E-5147-9B04-48E296CBC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14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632219"/>
      </p:ext>
    </p:extLst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FC065-4E0A-CC4D-B2A3-53DA6780C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7D88"/>
                </a:solidFill>
              </a:rPr>
              <a:t>Research Tasks (2)</a:t>
            </a:r>
            <a:br>
              <a:rPr lang="en-US" dirty="0">
                <a:solidFill>
                  <a:srgbClr val="2C7D88"/>
                </a:solidFill>
              </a:rPr>
            </a:br>
            <a:endParaRPr lang="en-US" dirty="0">
              <a:solidFill>
                <a:srgbClr val="2C7D88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A78684-835C-5C44-946B-7F76B373D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" y="1144639"/>
            <a:ext cx="8270240" cy="4616843"/>
          </a:xfrm>
        </p:spPr>
        <p:txBody>
          <a:bodyPr>
            <a:noAutofit/>
          </a:bodyPr>
          <a:lstStyle/>
          <a:p>
            <a:pPr marL="0" indent="0">
              <a:spcBef>
                <a:spcPts val="1500"/>
              </a:spcBef>
              <a:buNone/>
            </a:pPr>
            <a:r>
              <a:rPr lang="en-US" i="1" dirty="0"/>
              <a:t>Determine how your college will…</a:t>
            </a:r>
          </a:p>
          <a:p>
            <a:pPr lvl="0"/>
            <a:r>
              <a:rPr lang="en-US" dirty="0"/>
              <a:t>Assess how many classes include learning outcomes that go beyond subject-specific topics</a:t>
            </a:r>
          </a:p>
          <a:p>
            <a:pPr lvl="0"/>
            <a:r>
              <a:rPr lang="en-US" dirty="0"/>
              <a:t>Determine which academic or technical programs graduate the greatest number of marginalized students &amp; what approaches they implement to achieve student success</a:t>
            </a:r>
          </a:p>
          <a:p>
            <a:pPr lvl="0"/>
            <a:r>
              <a:rPr lang="en-US" dirty="0"/>
              <a:t>Review the types of teaching-focused professional development currently offered by the college, including who participates in these professional development sessions</a:t>
            </a:r>
          </a:p>
          <a:p>
            <a:pPr lvl="0"/>
            <a:endParaRPr lang="en-US" dirty="0"/>
          </a:p>
          <a:p>
            <a:pPr marL="0" lvl="0" indent="0">
              <a:spcBef>
                <a:spcPts val="1500"/>
              </a:spcBef>
              <a:buNone/>
            </a:pPr>
            <a:endParaRPr lang="en-US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80BA71-DD0E-5147-9B04-48E296CBC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15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340402"/>
      </p:ext>
    </p:extLst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D14F9-5D02-2B49-AD78-450DC353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7D88"/>
                </a:solidFill>
              </a:rPr>
              <a:t>For More Information…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52E70-FE32-5843-BE9F-04EE06E35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dirty="0"/>
              <a:t>For related content, discussion questions, &amp; research tasks, review: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i="1" dirty="0"/>
              <a:t>Creating Active and Culturally-Responsive Learning Environments</a:t>
            </a:r>
            <a:r>
              <a:rPr lang="en-US" dirty="0"/>
              <a:t> (</a:t>
            </a:r>
            <a:r>
              <a:rPr lang="en-US"/>
              <a:t>Guide 10)</a:t>
            </a:r>
            <a:endParaRPr lang="en-US" dirty="0"/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dirty="0"/>
              <a:t>For all guides &amp; additional information on the </a:t>
            </a:r>
            <a:r>
              <a:rPr lang="en-US" dirty="0" err="1"/>
              <a:t>seriaes</a:t>
            </a:r>
            <a:r>
              <a:rPr lang="en-US" dirty="0"/>
              <a:t>, visit </a:t>
            </a:r>
            <a:r>
              <a:rPr lang="en-US" u="sng" dirty="0">
                <a:hlinkClick r:id="rId2"/>
              </a:rPr>
              <a:t>www.ncii-improve.com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07F085-538B-D845-84CB-86A5D3904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16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93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7D88"/>
                </a:solidFill>
              </a:rPr>
              <a:t>References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640" y="1511409"/>
            <a:ext cx="8524240" cy="484875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600" baseline="30000" dirty="0"/>
              <a:t>1</a:t>
            </a:r>
            <a:r>
              <a:rPr lang="en-US" sz="1600" dirty="0"/>
              <a:t>McFarland, J., Hussar, B., Zhang, J., Wang, X., Wang, K., Hein, S., </a:t>
            </a:r>
            <a:r>
              <a:rPr lang="en-US" sz="1600" dirty="0" err="1"/>
              <a:t>Diliberti</a:t>
            </a:r>
            <a:r>
              <a:rPr lang="en-US" sz="1600" dirty="0"/>
              <a:t>, M., Forrest </a:t>
            </a:r>
            <a:r>
              <a:rPr lang="en-US" sz="1600" dirty="0" err="1"/>
              <a:t>Cataldi</a:t>
            </a:r>
            <a:r>
              <a:rPr lang="en-US" sz="1600" dirty="0"/>
              <a:t>, E., Bullock Mann, F., &amp; </a:t>
            </a:r>
            <a:r>
              <a:rPr lang="en-US" sz="1600" dirty="0" err="1"/>
              <a:t>Barmer</a:t>
            </a:r>
            <a:r>
              <a:rPr lang="en-US" sz="1600" dirty="0"/>
              <a:t>, A. (2019). </a:t>
            </a:r>
            <a:r>
              <a:rPr lang="en-US" sz="1600" i="1" dirty="0"/>
              <a:t>The condition of education 2019.</a:t>
            </a:r>
            <a:r>
              <a:rPr lang="en-US" sz="1600" dirty="0"/>
              <a:t> Washington, DC: National Center for Education Statistics</a:t>
            </a:r>
            <a:r>
              <a:rPr lang="en-US" sz="1600" baseline="30000" dirty="0"/>
              <a:t>.</a:t>
            </a:r>
          </a:p>
          <a:p>
            <a:pPr marL="0" indent="0">
              <a:buNone/>
            </a:pPr>
            <a:r>
              <a:rPr lang="en-US" sz="1600" baseline="30000" dirty="0"/>
              <a:t>2</a:t>
            </a:r>
            <a:r>
              <a:rPr lang="en-US" sz="1600" dirty="0"/>
              <a:t>Long, A. (2016)</a:t>
            </a:r>
            <a:r>
              <a:rPr lang="en-US" sz="1600" i="1" dirty="0"/>
              <a:t>. Overcoming educational racism in the community college: Creating pathways to success for minority and impoverished student populations.</a:t>
            </a:r>
            <a:r>
              <a:rPr lang="en-US" sz="1600" dirty="0"/>
              <a:t> Sterling, VA: Stylus Publishing, LLC.</a:t>
            </a:r>
          </a:p>
          <a:p>
            <a:pPr marL="0" indent="0">
              <a:buNone/>
            </a:pPr>
            <a:r>
              <a:rPr lang="en-US" sz="1600" baseline="30000" dirty="0"/>
              <a:t>3</a:t>
            </a:r>
            <a:r>
              <a:rPr lang="en-US" sz="1600" dirty="0"/>
              <a:t>Schademan, A. R., &amp; Thompson, M. R. (2016). Are college faculty and first-generation, low-income students ready for each other?. </a:t>
            </a:r>
            <a:r>
              <a:rPr lang="en-US" sz="1600" i="1" dirty="0"/>
              <a:t>Journal of College Student Retention: Research, Theory and Practice</a:t>
            </a:r>
            <a:r>
              <a:rPr lang="en-US" sz="1600" dirty="0"/>
              <a:t>, </a:t>
            </a:r>
            <a:r>
              <a:rPr lang="en-US" sz="1600" i="1" dirty="0"/>
              <a:t>18</a:t>
            </a:r>
            <a:r>
              <a:rPr lang="en-US" sz="1600" dirty="0"/>
              <a:t>(2), 194-216.</a:t>
            </a:r>
          </a:p>
          <a:p>
            <a:pPr marL="0" indent="0">
              <a:buNone/>
            </a:pPr>
            <a:r>
              <a:rPr lang="en-US" sz="1600" baseline="30000" dirty="0"/>
              <a:t>4</a:t>
            </a:r>
            <a:r>
              <a:rPr lang="en-US" sz="1600" dirty="0"/>
              <a:t>Ponjuán, L., &amp; Hernández, S. (2016). Untapped potential: Improving Latino males academic success in community colleges. </a:t>
            </a:r>
            <a:r>
              <a:rPr lang="en-US" sz="1600" i="1" dirty="0"/>
              <a:t>Journal of Applied Research in the Community College</a:t>
            </a:r>
            <a:r>
              <a:rPr lang="en-US" sz="1600" dirty="0"/>
              <a:t>, </a:t>
            </a:r>
            <a:r>
              <a:rPr lang="en-US" sz="1600" i="1" dirty="0"/>
              <a:t>23</a:t>
            </a:r>
            <a:r>
              <a:rPr lang="en-US" sz="1600" dirty="0"/>
              <a:t>(2), 1-20.</a:t>
            </a:r>
          </a:p>
          <a:p>
            <a:pPr marL="0" indent="0">
              <a:buNone/>
            </a:pPr>
            <a:r>
              <a:rPr lang="en-US" sz="1600" baseline="30000" dirty="0"/>
              <a:t>5</a:t>
            </a:r>
            <a:r>
              <a:rPr lang="en-US" sz="1600" dirty="0"/>
              <a:t>Evans, J. J., Pellegrino, L., &amp; </a:t>
            </a:r>
            <a:r>
              <a:rPr lang="en-US" sz="1600" dirty="0" err="1"/>
              <a:t>Hoggan</a:t>
            </a:r>
            <a:r>
              <a:rPr lang="en-US" sz="1600" dirty="0"/>
              <a:t>, C. (2015). Supporting veterans at the community college: A review of the literature. </a:t>
            </a:r>
            <a:r>
              <a:rPr lang="en-US" sz="1600" i="1" dirty="0"/>
              <a:t>The Community College Enterprise</a:t>
            </a:r>
            <a:r>
              <a:rPr lang="en-US" sz="1600" dirty="0"/>
              <a:t>, </a:t>
            </a:r>
            <a:r>
              <a:rPr lang="en-US" sz="1600" i="1" dirty="0"/>
              <a:t>21</a:t>
            </a:r>
            <a:r>
              <a:rPr lang="en-US" sz="1600" dirty="0"/>
              <a:t>(1), 47-65.</a:t>
            </a:r>
          </a:p>
          <a:p>
            <a:pPr marL="0" indent="0">
              <a:buNone/>
            </a:pPr>
            <a:r>
              <a:rPr lang="en-US" sz="1600" baseline="30000" dirty="0"/>
              <a:t>6</a:t>
            </a:r>
            <a:r>
              <a:rPr lang="en-US" sz="1600" dirty="0"/>
              <a:t>Steinhauer, A., &amp; Lovell, E. D. N. (2019). Non-traditional community college students’ academic pursuits: Time, connectedness, support, wages and research. </a:t>
            </a:r>
            <a:r>
              <a:rPr lang="en-US" sz="1600" i="1" dirty="0"/>
              <a:t>Community College Journal of Research and Practice</a:t>
            </a:r>
            <a:r>
              <a:rPr lang="en-US" sz="1600" dirty="0"/>
              <a:t>, 1-4. DOI: </a:t>
            </a:r>
            <a:r>
              <a:rPr lang="en-US" sz="1600" u="sng" dirty="0">
                <a:hlinkClick r:id="rId2"/>
              </a:rPr>
              <a:t>10.1080/10668926.2019.1666066</a:t>
            </a:r>
            <a:endParaRPr lang="en-US" sz="1600" u="sng" dirty="0"/>
          </a:p>
          <a:p>
            <a:pPr marL="0" indent="0">
              <a:buNone/>
            </a:pPr>
            <a:r>
              <a:rPr lang="en-US" sz="1600" baseline="30000" dirty="0"/>
              <a:t>7</a:t>
            </a:r>
            <a:r>
              <a:rPr lang="en-US" sz="1600" dirty="0"/>
              <a:t>Wood, J. L., &amp; Shumaker, R. (2016). Understanding first-generation community college students: An analysis of covariance examining use of, access to, and efficacy regarding institutionally offered services. </a:t>
            </a:r>
            <a:r>
              <a:rPr lang="en-US" sz="1600" i="1" dirty="0"/>
              <a:t>Community College Enterprise</a:t>
            </a:r>
            <a:r>
              <a:rPr lang="en-US" sz="1600" dirty="0"/>
              <a:t>, </a:t>
            </a:r>
            <a:r>
              <a:rPr lang="en-US" sz="1600" i="1" dirty="0"/>
              <a:t>22</a:t>
            </a:r>
            <a:r>
              <a:rPr lang="en-US" sz="1600" dirty="0"/>
              <a:t>(2), 9-17.</a:t>
            </a:r>
          </a:p>
          <a:p>
            <a:pPr marL="0" indent="0">
              <a:buNone/>
            </a:pPr>
            <a:r>
              <a:rPr lang="en-US" sz="1600" baseline="30000" dirty="0"/>
              <a:t>8</a:t>
            </a:r>
            <a:r>
              <a:rPr lang="en-US" sz="1600" dirty="0"/>
              <a:t>Fink, L. D. (2013). </a:t>
            </a:r>
            <a:r>
              <a:rPr lang="en-US" sz="1600" i="1" dirty="0"/>
              <a:t>Creating significant learning experiences: An integrated approach to designing college courses</a:t>
            </a:r>
            <a:r>
              <a:rPr lang="en-US" sz="1600" dirty="0"/>
              <a:t>. San Francisco, CA: John Wiley &amp; Sons.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286106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A827F-0835-F743-91A9-F367EFCE3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7D88"/>
                </a:solidFill>
              </a:rPr>
              <a:t>How to Use This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0F228-B789-B249-BADA-2E1CF879D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689463"/>
            <a:ext cx="7680960" cy="4187769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1500"/>
              </a:spcBef>
              <a:buNone/>
            </a:pPr>
            <a:r>
              <a:rPr lang="en-US" dirty="0"/>
              <a:t>As an institutional redesign team…</a:t>
            </a:r>
          </a:p>
          <a:p>
            <a:pPr>
              <a:spcBef>
                <a:spcPts val="1500"/>
              </a:spcBef>
            </a:pPr>
            <a:r>
              <a:rPr lang="en-US" dirty="0"/>
              <a:t>Independently read </a:t>
            </a:r>
            <a:r>
              <a:rPr lang="en-US" i="1" dirty="0"/>
              <a:t>Advancing Equity through Guided Pathways Discussion Guide 9</a:t>
            </a:r>
          </a:p>
          <a:p>
            <a:pPr>
              <a:spcBef>
                <a:spcPts val="1500"/>
              </a:spcBef>
            </a:pPr>
            <a:r>
              <a:rPr lang="en-US" dirty="0"/>
              <a:t>Review the highlights (below) on </a:t>
            </a:r>
            <a:r>
              <a:rPr lang="en-US" u="sng" dirty="0"/>
              <a:t>reframing the instructional paradigm to ensure all students can learn</a:t>
            </a:r>
          </a:p>
          <a:p>
            <a:pPr>
              <a:spcBef>
                <a:spcPts val="1500"/>
              </a:spcBef>
            </a:pPr>
            <a:r>
              <a:rPr lang="en-US" dirty="0"/>
              <a:t>Consider the discussion questions</a:t>
            </a:r>
          </a:p>
          <a:p>
            <a:pPr>
              <a:spcBef>
                <a:spcPts val="1500"/>
              </a:spcBef>
            </a:pPr>
            <a:r>
              <a:rPr lang="en-US" dirty="0"/>
              <a:t>Determine how to conduct the research tasks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D801F-C619-A947-9BD7-38FA50CE0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2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15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94343"/>
            <a:ext cx="7680960" cy="901337"/>
          </a:xfrm>
        </p:spPr>
        <p:txBody>
          <a:bodyPr/>
          <a:lstStyle/>
          <a:p>
            <a:r>
              <a:rPr lang="en-US" dirty="0">
                <a:solidFill>
                  <a:srgbClr val="2C7D88"/>
                </a:solidFill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320" y="1219200"/>
            <a:ext cx="8219440" cy="4998719"/>
          </a:xfrm>
        </p:spPr>
        <p:txBody>
          <a:bodyPr>
            <a:normAutofit/>
          </a:bodyPr>
          <a:lstStyle/>
          <a:p>
            <a:pPr>
              <a:spcBef>
                <a:spcPts val="1500"/>
              </a:spcBef>
            </a:pPr>
            <a:r>
              <a:rPr lang="en-US" dirty="0"/>
              <a:t>Prepared as companion to the </a:t>
            </a:r>
            <a:r>
              <a:rPr lang="en-US" i="1" dirty="0"/>
              <a:t>Advancing Equity in Guided Pathways Discussion Guide 9</a:t>
            </a:r>
            <a:r>
              <a:rPr lang="en-US" dirty="0"/>
              <a:t>, authored by Luis </a:t>
            </a:r>
            <a:r>
              <a:rPr lang="en-US" dirty="0" err="1"/>
              <a:t>Ponjuán</a:t>
            </a:r>
            <a:r>
              <a:rPr lang="en-US" dirty="0"/>
              <a:t>, Texas A&amp;M University &amp; Kathy Booth, WestEd</a:t>
            </a:r>
          </a:p>
          <a:p>
            <a:pPr>
              <a:spcBef>
                <a:spcPts val="1500"/>
              </a:spcBef>
            </a:pPr>
            <a:r>
              <a:rPr lang="en-US" dirty="0"/>
              <a:t>Intended to foster critical campus conversations about increasing student equity under a Guided Pathways umbrella </a:t>
            </a:r>
          </a:p>
          <a:p>
            <a:pPr lvl="1">
              <a:spcBef>
                <a:spcPts val="700"/>
              </a:spcBef>
            </a:pPr>
            <a:r>
              <a:rPr lang="en-US" dirty="0"/>
              <a:t>Across the series, authors bring their own unique perspectives on &amp; approach to the issue; no guide is intended as the definitive word on its topic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dirty="0"/>
          </a:p>
          <a:p>
            <a:pPr marL="457200" indent="-457200">
              <a:buFont typeface="Arial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82321964"/>
      </p:ext>
    </p:extLst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46B13-2E95-464E-BF8F-7A7ACDF2D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7D88"/>
                </a:solidFill>
              </a:rPr>
              <a:t>What Do We Mean by Rethinking the Instructional Paradigm?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7D5D02-5875-B44C-9B4C-348BDA45A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800777"/>
            <a:ext cx="8077200" cy="4315543"/>
          </a:xfrm>
        </p:spPr>
        <p:txBody>
          <a:bodyPr>
            <a:normAutofit/>
          </a:bodyPr>
          <a:lstStyle/>
          <a:p>
            <a:pPr>
              <a:spcBef>
                <a:spcPts val="1500"/>
              </a:spcBef>
            </a:pPr>
            <a:r>
              <a:rPr lang="en-US" dirty="0"/>
              <a:t>Reconsidering, designing, &amp; implementing classroom practices to improve educational outcomes for all students</a:t>
            </a:r>
          </a:p>
          <a:p>
            <a:pPr>
              <a:spcBef>
                <a:spcPts val="1500"/>
              </a:spcBef>
            </a:pPr>
            <a:r>
              <a:rPr lang="en-US" dirty="0"/>
              <a:t>Aligning instructional practices with the principles of Guided Pathways Pillar 4: Ensure Learning, using active, relevant, &amp; student-centered pedagogy </a:t>
            </a:r>
          </a:p>
          <a:p>
            <a:pPr>
              <a:spcBef>
                <a:spcPts val="1500"/>
              </a:spcBef>
            </a:pPr>
            <a:r>
              <a:rPr lang="en-US" dirty="0"/>
              <a:t>Supporting faculty in adapting to &amp; educating an increasingly racial, ethnically, linguistically, &amp; non-traditional aged student population</a:t>
            </a:r>
            <a:r>
              <a:rPr lang="en-US" baseline="30000" dirty="0"/>
              <a:t>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3CDFBB-DE10-E547-8C00-005E48DB3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803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46B13-2E95-464E-BF8F-7A7ACDF2D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7D88"/>
                </a:solidFill>
              </a:rPr>
              <a:t>Why Is Rethinking Classroom Instruction Important to Equity?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7D5D02-5875-B44C-9B4C-348BDA45A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800777"/>
            <a:ext cx="7680960" cy="4076455"/>
          </a:xfrm>
        </p:spPr>
        <p:txBody>
          <a:bodyPr>
            <a:normAutofit lnSpcReduction="10000"/>
          </a:bodyPr>
          <a:lstStyle/>
          <a:p>
            <a:pPr>
              <a:spcBef>
                <a:spcPts val="1500"/>
              </a:spcBef>
            </a:pPr>
            <a:r>
              <a:rPr lang="en-US" dirty="0"/>
              <a:t>Demographic racial/ethnic profile of community college faculty often fails to reflect the students they serve</a:t>
            </a:r>
            <a:r>
              <a:rPr lang="en-US" baseline="30000" dirty="0"/>
              <a:t>1</a:t>
            </a:r>
          </a:p>
          <a:p>
            <a:pPr>
              <a:spcBef>
                <a:spcPts val="1500"/>
              </a:spcBef>
            </a:pPr>
            <a:r>
              <a:rPr lang="en-US" dirty="0"/>
              <a:t>Faculty may lack sensitivity to the learning needs of racially/ethnically diverse learners</a:t>
            </a:r>
            <a:r>
              <a:rPr lang="en-US" baseline="30000" dirty="0"/>
              <a:t>2 3</a:t>
            </a:r>
          </a:p>
          <a:p>
            <a:pPr>
              <a:spcBef>
                <a:spcPts val="1500"/>
              </a:spcBef>
            </a:pPr>
            <a:r>
              <a:rPr lang="en-US" dirty="0"/>
              <a:t>Educational outcomes disparities remain between racial/ethnic groups by gender &amp; other individual identity-based traits (e.g., age, veteran status, first-generation)</a:t>
            </a:r>
            <a:r>
              <a:rPr lang="en-US" baseline="30000" dirty="0"/>
              <a:t> 4 5 6 7</a:t>
            </a:r>
            <a:endParaRPr lang="en-US" sz="1300" i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3CDFBB-DE10-E547-8C00-005E48DB3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700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7C920-260A-064B-B9CA-04A1A3A98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7D88"/>
                </a:solidFill>
              </a:rPr>
              <a:t>Strategies for Reframing Classroom Instruction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0A658-148F-1A40-9016-484DCCC34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500"/>
              </a:spcBef>
              <a:buNone/>
            </a:pPr>
            <a:r>
              <a:rPr lang="en-US" u="sng" dirty="0"/>
              <a:t>Accept Our Implicit Bias</a:t>
            </a:r>
          </a:p>
          <a:p>
            <a:pPr>
              <a:spcBef>
                <a:spcPts val="1500"/>
              </a:spcBef>
            </a:pPr>
            <a:r>
              <a:rPr lang="en-US" dirty="0"/>
              <a:t>Recognizing, understanding, &amp; addressing implicit biases that affect how instructors engage &amp; work with diverse learners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4FF81-3B70-5E46-8E15-F3EAB26D3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6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268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7C920-260A-064B-B9CA-04A1A3A98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04503"/>
            <a:ext cx="7680960" cy="1371600"/>
          </a:xfrm>
        </p:spPr>
        <p:txBody>
          <a:bodyPr/>
          <a:lstStyle/>
          <a:p>
            <a:r>
              <a:rPr lang="en-US" dirty="0">
                <a:solidFill>
                  <a:srgbClr val="2C7D88"/>
                </a:solidFill>
              </a:rPr>
              <a:t>Strategies for Reframing Classroom Instruction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0A658-148F-1A40-9016-484DCCC34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920" y="1485816"/>
            <a:ext cx="8188960" cy="4945463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u="sng" dirty="0"/>
              <a:t>Build Awareness of Complex Student Identities </a:t>
            </a:r>
          </a:p>
          <a:p>
            <a:pPr>
              <a:spcBef>
                <a:spcPts val="1200"/>
              </a:spcBef>
            </a:pPr>
            <a:r>
              <a:rPr lang="en-US" dirty="0"/>
              <a:t>Recognize &amp; understand students’ differences, including identity-based traits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Invisible (e.g., financial, food, and housing insecurities; parental duties; veteran status; mental health &amp; learning challenges)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Visible (e.g., phenotype, weight, appearance, language) </a:t>
            </a:r>
          </a:p>
          <a:p>
            <a:pPr>
              <a:spcBef>
                <a:spcPts val="1200"/>
              </a:spcBef>
            </a:pPr>
            <a:r>
              <a:rPr lang="en-US" dirty="0"/>
              <a:t>Know students’ names</a:t>
            </a:r>
          </a:p>
          <a:p>
            <a:pPr>
              <a:spcBef>
                <a:spcPts val="1200"/>
              </a:spcBef>
            </a:pPr>
            <a:r>
              <a:rPr lang="en-US" dirty="0"/>
              <a:t>Show genuine interest in learning who they are &amp; knowing their story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4FF81-3B70-5E46-8E15-F3EAB26D3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7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730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7C920-260A-064B-B9CA-04A1A3A98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7D88"/>
                </a:solidFill>
              </a:rPr>
              <a:t>Strategies for Reframing Classroom Instruction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0A658-148F-1A40-9016-484DCCC34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500"/>
              </a:spcBef>
              <a:buNone/>
            </a:pPr>
            <a:r>
              <a:rPr lang="en-US" u="sng" dirty="0"/>
              <a:t>Address Classroom Learning Dynamics</a:t>
            </a:r>
          </a:p>
          <a:p>
            <a:pPr>
              <a:spcBef>
                <a:spcPts val="1500"/>
              </a:spcBef>
            </a:pPr>
            <a:r>
              <a:rPr lang="en-US" dirty="0"/>
              <a:t>Increase micro-affirmation behaviors &amp; language</a:t>
            </a:r>
          </a:p>
          <a:p>
            <a:pPr>
              <a:spcBef>
                <a:spcPts val="1500"/>
              </a:spcBef>
            </a:pPr>
            <a:r>
              <a:rPr lang="en-US" dirty="0"/>
              <a:t>Enhance positive peer learning opportunities</a:t>
            </a:r>
          </a:p>
          <a:p>
            <a:pPr>
              <a:spcBef>
                <a:spcPts val="1500"/>
              </a:spcBef>
            </a:pPr>
            <a:r>
              <a:rPr lang="en-US" dirty="0"/>
              <a:t>Create learning lectures that engage different learning styles</a:t>
            </a:r>
            <a:r>
              <a:rPr lang="en-US" sz="2000" dirty="0"/>
              <a:t> </a:t>
            </a:r>
          </a:p>
          <a:p>
            <a:pPr>
              <a:spcBef>
                <a:spcPts val="1500"/>
              </a:spcBef>
            </a:pPr>
            <a:r>
              <a:rPr lang="en-US" dirty="0"/>
              <a:t>Eliminate micro-aggression behaviors &amp; language &amp; outdated didactic approaches</a:t>
            </a:r>
            <a:r>
              <a:rPr lang="en-US" sz="20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4FF81-3B70-5E46-8E15-F3EAB26D3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8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955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7C920-260A-064B-B9CA-04A1A3A98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7D88"/>
                </a:solidFill>
              </a:rPr>
              <a:t>Strategies for Reframing Classroom Instruction (4)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0A658-148F-1A40-9016-484DCCC34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1500"/>
              </a:spcBef>
              <a:buNone/>
            </a:pPr>
            <a:r>
              <a:rPr lang="en-US" u="sng" dirty="0"/>
              <a:t>Advance a Student-Centered Learning Philosophy</a:t>
            </a:r>
          </a:p>
          <a:p>
            <a:pPr>
              <a:spcBef>
                <a:spcPts val="1500"/>
              </a:spcBef>
            </a:pPr>
            <a:r>
              <a:rPr lang="en-US" dirty="0"/>
              <a:t>Embrace that course learning outcomes should not be limited to subject-matter competency</a:t>
            </a:r>
          </a:p>
          <a:p>
            <a:r>
              <a:rPr lang="en-US" dirty="0"/>
              <a:t>Include subject matter application, self-directed inquiry, diverse scholar voices, &amp; passion projects</a:t>
            </a:r>
            <a:r>
              <a:rPr lang="en-US" baseline="30000" dirty="0"/>
              <a:t>8</a:t>
            </a:r>
            <a:r>
              <a:rPr lang="en-US" dirty="0"/>
              <a:t> </a:t>
            </a:r>
          </a:p>
          <a:p>
            <a:pPr>
              <a:spcBef>
                <a:spcPts val="1500"/>
              </a:spcBef>
            </a:pPr>
            <a:r>
              <a:rPr lang="en-US" dirty="0"/>
              <a:t>Shift away from faculty-centered teaching &amp; help students take greater responsibility for their learning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4FF81-3B70-5E46-8E15-F3EAB26D3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9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3922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Custom 5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77B129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_template01.potx" id="{E19EA466-CBF7-4861-A800-89F3022E63F3}" vid="{EE3D6314-B0EE-4E4C-B841-635E280CFCCE}"/>
    </a:ext>
  </a:extLst>
</a:theme>
</file>

<file path=ppt/theme/theme2.xml><?xml version="1.0" encoding="utf-8"?>
<a:theme xmlns:a="http://schemas.openxmlformats.org/drawingml/2006/main" name="Family Feud Master">
  <a:themeElements>
    <a:clrScheme name="Family Feud Bible Edition v1.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amily Feud Bible Edition v1.5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Family Feud Bible Edition v1.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mily Feud Bible Edition v1.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mily Feud Bible Edition v1.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mily Feud Bible Edition v1.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mily Feud Bible Edition v1.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mily Feud Bible Edition v1.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mily Feud Bible Edition v1.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mily Feud Bible Edition v1.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mily Feud Bible Edition v1.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mily Feud Bible Edition v1.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mily Feud Bible Edition v1.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mily Feud Bible Edition v1.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1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CRC2017">
  <a:themeElements>
    <a:clrScheme name="CCRC 2017">
      <a:dk1>
        <a:srgbClr val="000000"/>
      </a:dk1>
      <a:lt1>
        <a:srgbClr val="FFFFFF"/>
      </a:lt1>
      <a:dk2>
        <a:srgbClr val="0065A3"/>
      </a:dk2>
      <a:lt2>
        <a:srgbClr val="30A2B6"/>
      </a:lt2>
      <a:accent1>
        <a:srgbClr val="0065A3"/>
      </a:accent1>
      <a:accent2>
        <a:srgbClr val="30A2B6"/>
      </a:accent2>
      <a:accent3>
        <a:srgbClr val="CB3A2E"/>
      </a:accent3>
      <a:accent4>
        <a:srgbClr val="D96B28"/>
      </a:accent4>
      <a:accent5>
        <a:srgbClr val="864F83"/>
      </a:accent5>
      <a:accent6>
        <a:srgbClr val="5CA060"/>
      </a:accent6>
      <a:hlink>
        <a:srgbClr val="0065A3"/>
      </a:hlink>
      <a:folHlink>
        <a:srgbClr val="30A2B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CRC2017">
  <a:themeElements>
    <a:clrScheme name="CCRC 2017">
      <a:dk1>
        <a:srgbClr val="000000"/>
      </a:dk1>
      <a:lt1>
        <a:srgbClr val="FFFFFF"/>
      </a:lt1>
      <a:dk2>
        <a:srgbClr val="0065A3"/>
      </a:dk2>
      <a:lt2>
        <a:srgbClr val="30A2B6"/>
      </a:lt2>
      <a:accent1>
        <a:srgbClr val="0065A3"/>
      </a:accent1>
      <a:accent2>
        <a:srgbClr val="30A2B6"/>
      </a:accent2>
      <a:accent3>
        <a:srgbClr val="CB3A2E"/>
      </a:accent3>
      <a:accent4>
        <a:srgbClr val="D96B28"/>
      </a:accent4>
      <a:accent5>
        <a:srgbClr val="864F83"/>
      </a:accent5>
      <a:accent6>
        <a:srgbClr val="5CA060"/>
      </a:accent6>
      <a:hlink>
        <a:srgbClr val="0065A3"/>
      </a:hlink>
      <a:folHlink>
        <a:srgbClr val="30A2B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CCRC 2018 Theme">
  <a:themeElements>
    <a:clrScheme name="CCRC Colors">
      <a:dk1>
        <a:srgbClr val="000000"/>
      </a:dk1>
      <a:lt1>
        <a:srgbClr val="FFFFFF"/>
      </a:lt1>
      <a:dk2>
        <a:srgbClr val="0065A4"/>
      </a:dk2>
      <a:lt2>
        <a:srgbClr val="31A2B6"/>
      </a:lt2>
      <a:accent1>
        <a:srgbClr val="0065A4"/>
      </a:accent1>
      <a:accent2>
        <a:srgbClr val="31A2B6"/>
      </a:accent2>
      <a:accent3>
        <a:srgbClr val="CB3B2E"/>
      </a:accent3>
      <a:accent4>
        <a:srgbClr val="D96B29"/>
      </a:accent4>
      <a:accent5>
        <a:srgbClr val="864F83"/>
      </a:accent5>
      <a:accent6>
        <a:srgbClr val="5CA060"/>
      </a:accent6>
      <a:hlink>
        <a:srgbClr val="0065A4"/>
      </a:hlink>
      <a:folHlink>
        <a:srgbClr val="31A2B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spcFirstLastPara="1" wrap="square" lIns="91425" tIns="91425" rIns="91425" bIns="91425" anchor="t" anchorCtr="0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2D0CD61F-64F4-8042-8B52-057EC0C08E7D}" vid="{CE445F00-00A9-B14A-A85E-C5DFAB001E1E}"/>
    </a:ext>
  </a:extLst>
</a:theme>
</file>

<file path=ppt/theme/theme7.xml><?xml version="1.0" encoding="utf-8"?>
<a:theme xmlns:a="http://schemas.openxmlformats.org/drawingml/2006/main" name="3_Savon">
  <a:themeElements>
    <a:clrScheme name="Custom 5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77B129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_template01.potx" id="{E19EA466-CBF7-4861-A800-89F3022E63F3}" vid="{EE3D6314-B0EE-4E4C-B841-635E280CFCCE}"/>
    </a:ext>
  </a:extLst>
</a:theme>
</file>

<file path=ppt/theme/theme8.xml><?xml version="1.0" encoding="utf-8"?>
<a:theme xmlns:a="http://schemas.openxmlformats.org/drawingml/2006/main" name="CCRC 2018 Theme">
  <a:themeElements>
    <a:clrScheme name="CCRC Colors">
      <a:dk1>
        <a:srgbClr val="000000"/>
      </a:dk1>
      <a:lt1>
        <a:srgbClr val="FFFFFF"/>
      </a:lt1>
      <a:dk2>
        <a:srgbClr val="0065A4"/>
      </a:dk2>
      <a:lt2>
        <a:srgbClr val="31A2B6"/>
      </a:lt2>
      <a:accent1>
        <a:srgbClr val="0065A4"/>
      </a:accent1>
      <a:accent2>
        <a:srgbClr val="31A2B6"/>
      </a:accent2>
      <a:accent3>
        <a:srgbClr val="CB3B2E"/>
      </a:accent3>
      <a:accent4>
        <a:srgbClr val="D96B29"/>
      </a:accent4>
      <a:accent5>
        <a:srgbClr val="864F83"/>
      </a:accent5>
      <a:accent6>
        <a:srgbClr val="5CA060"/>
      </a:accent6>
      <a:hlink>
        <a:srgbClr val="0065A4"/>
      </a:hlink>
      <a:folHlink>
        <a:srgbClr val="31A2B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spcFirstLastPara="1" wrap="square" lIns="91425" tIns="91425" rIns="91425" bIns="91425" anchor="t" anchorCtr="0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CRC PowerPoint Template 2018.potx" id="{9B62C386-C4C1-224D-BD9F-7B871BB1274C}" vid="{EEFA916E-7339-4C4A-B1FC-FDCAD3B656DC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177367</TotalTime>
  <Words>1281</Words>
  <Application>Microsoft Office PowerPoint</Application>
  <PresentationFormat>On-screen Show (4:3)</PresentationFormat>
  <Paragraphs>107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5" baseType="lpstr">
      <vt:lpstr>Arial</vt:lpstr>
      <vt:lpstr>Arial (null)</vt:lpstr>
      <vt:lpstr>Arial Black</vt:lpstr>
      <vt:lpstr>Calibri</vt:lpstr>
      <vt:lpstr>Century Gothic</vt:lpstr>
      <vt:lpstr>Helvetica</vt:lpstr>
      <vt:lpstr>Tahoma</vt:lpstr>
      <vt:lpstr>Wingdings</vt:lpstr>
      <vt:lpstr>Savon</vt:lpstr>
      <vt:lpstr>Family Feud Master</vt:lpstr>
      <vt:lpstr>41_AmericasCharities_PPT_TEMPLATE_160511</vt:lpstr>
      <vt:lpstr>CCRC2017</vt:lpstr>
      <vt:lpstr>3_CCRC2017</vt:lpstr>
      <vt:lpstr>3_CCRC 2018 Theme</vt:lpstr>
      <vt:lpstr>3_Savon</vt:lpstr>
      <vt:lpstr>CCRC 2018 Theme</vt:lpstr>
      <vt:lpstr>Image</vt:lpstr>
      <vt:lpstr>think-cell Slide</vt:lpstr>
      <vt:lpstr> Reframing Classroom Instruction to Engage a Diverse Community of Students   Advancing Equity through Guided Pathways Series Discussion Guide #9   Luis Ponjuán, Texas A&amp;M University &amp;  Kathy Booth, WestEd   </vt:lpstr>
      <vt:lpstr>How to Use This Presentation</vt:lpstr>
      <vt:lpstr>Background</vt:lpstr>
      <vt:lpstr>What Do We Mean by Rethinking the Instructional Paradigm? </vt:lpstr>
      <vt:lpstr>Why Is Rethinking Classroom Instruction Important to Equity?</vt:lpstr>
      <vt:lpstr>Strategies for Reframing Classroom Instruction (1)</vt:lpstr>
      <vt:lpstr>Strategies for Reframing Classroom Instruction (2)</vt:lpstr>
      <vt:lpstr>Strategies for Reframing Classroom Instruction (3)</vt:lpstr>
      <vt:lpstr>Strategies for Reframing Classroom Instruction (4)</vt:lpstr>
      <vt:lpstr>Strategies for Reframing Classroom Instruction (5)</vt:lpstr>
      <vt:lpstr>Discussion Questions (1) </vt:lpstr>
      <vt:lpstr>Discussion Questions (2) </vt:lpstr>
      <vt:lpstr>Discussion Questions (3) </vt:lpstr>
      <vt:lpstr>Research Tasks (1) </vt:lpstr>
      <vt:lpstr>Research Tasks (2) </vt:lpstr>
      <vt:lpstr>For More Information…</vt:lpstr>
      <vt:lpstr>References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</dc:creator>
  <cp:lastModifiedBy>Robert Johnstone</cp:lastModifiedBy>
  <cp:revision>692</cp:revision>
  <cp:lastPrinted>2014-07-14T16:09:47Z</cp:lastPrinted>
  <dcterms:created xsi:type="dcterms:W3CDTF">2013-06-11T18:27:20Z</dcterms:created>
  <dcterms:modified xsi:type="dcterms:W3CDTF">2020-06-23T01:28:19Z</dcterms:modified>
</cp:coreProperties>
</file>