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3"/>
  </p:notesMasterIdLst>
  <p:sldIdLst>
    <p:sldId id="1025" r:id="rId9"/>
    <p:sldId id="1947" r:id="rId10"/>
    <p:sldId id="1959" r:id="rId11"/>
    <p:sldId id="1953" r:id="rId12"/>
    <p:sldId id="1950" r:id="rId13"/>
    <p:sldId id="1952" r:id="rId14"/>
    <p:sldId id="1962" r:id="rId15"/>
    <p:sldId id="1963" r:id="rId16"/>
    <p:sldId id="1954" r:id="rId17"/>
    <p:sldId id="1966" r:id="rId18"/>
    <p:sldId id="1967" r:id="rId19"/>
    <p:sldId id="1955" r:id="rId20"/>
    <p:sldId id="1956" r:id="rId21"/>
    <p:sldId id="1965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FD06F-A751-4F80-8853-DDC3B0F1A7D3}" v="3" dt="2020-06-23T01:28:10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3792" autoAdjust="0"/>
  </p:normalViewPr>
  <p:slideViewPr>
    <p:cSldViewPr snapToGrid="0">
      <p:cViewPr varScale="1">
        <p:scale>
          <a:sx n="63" d="100"/>
          <a:sy n="63" d="100"/>
        </p:scale>
        <p:origin x="122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6092651F-E4ED-40C7-8FF7-0BF7221E352E}"/>
    <pc:docChg chg="custSel modSld">
      <pc:chgData name="Robert Johnstone" userId="cb449c38944dd802" providerId="LiveId" clId="{6092651F-E4ED-40C7-8FF7-0BF7221E352E}" dt="2020-04-01T19:14:32.297" v="25" actId="27636"/>
      <pc:docMkLst>
        <pc:docMk/>
      </pc:docMkLst>
      <pc:sldChg chg="modSp">
        <pc:chgData name="Robert Johnstone" userId="cb449c38944dd802" providerId="LiveId" clId="{6092651F-E4ED-40C7-8FF7-0BF7221E352E}" dt="2020-04-01T19:14:32.297" v="25" actId="27636"/>
        <pc:sldMkLst>
          <pc:docMk/>
          <pc:sldMk cId="3460815143" sldId="1962"/>
        </pc:sldMkLst>
        <pc:spChg chg="mod">
          <ac:chgData name="Robert Johnstone" userId="cb449c38944dd802" providerId="LiveId" clId="{6092651F-E4ED-40C7-8FF7-0BF7221E352E}" dt="2020-04-01T19:14:32.297" v="25" actId="27636"/>
          <ac:spMkLst>
            <pc:docMk/>
            <pc:sldMk cId="3460815143" sldId="1962"/>
            <ac:spMk id="3" creationId="{84B0A658-148F-1A40-9016-484DCCC34CEC}"/>
          </ac:spMkLst>
        </pc:spChg>
      </pc:sldChg>
    </pc:docChg>
  </pc:docChgLst>
  <pc:docChgLst>
    <pc:chgData name="Robert Johnstone" userId="cb449c38944dd802" providerId="LiveId" clId="{D2DFD06F-A751-4F80-8853-DDC3B0F1A7D3}"/>
    <pc:docChg chg="custSel modSld">
      <pc:chgData name="Robert Johnstone" userId="cb449c38944dd802" providerId="LiveId" clId="{D2DFD06F-A751-4F80-8853-DDC3B0F1A7D3}" dt="2020-06-23T01:28:09.420" v="64" actId="20577"/>
      <pc:docMkLst>
        <pc:docMk/>
      </pc:docMkLst>
      <pc:sldChg chg="modSp mod">
        <pc:chgData name="Robert Johnstone" userId="cb449c38944dd802" providerId="LiveId" clId="{D2DFD06F-A751-4F80-8853-DDC3B0F1A7D3}" dt="2020-06-23T01:28:09.420" v="64" actId="20577"/>
        <pc:sldMkLst>
          <pc:docMk/>
          <pc:sldMk cId="2539340765" sldId="1025"/>
        </pc:sldMkLst>
        <pc:spChg chg="mod">
          <ac:chgData name="Robert Johnstone" userId="cb449c38944dd802" providerId="LiveId" clId="{D2DFD06F-A751-4F80-8853-DDC3B0F1A7D3}" dt="2020-06-23T01:28:09.420" v="64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D2DFD06F-A751-4F80-8853-DDC3B0F1A7D3}" dt="2020-06-22T13:03:01.145" v="61" actId="20577"/>
        <pc:sldMkLst>
          <pc:docMk/>
          <pc:sldMk cId="128915136" sldId="1947"/>
        </pc:sldMkLst>
        <pc:spChg chg="mod">
          <ac:chgData name="Robert Johnstone" userId="cb449c38944dd802" providerId="LiveId" clId="{D2DFD06F-A751-4F80-8853-DDC3B0F1A7D3}" dt="2020-06-22T13:03:01.145" v="61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D2DFD06F-A751-4F80-8853-DDC3B0F1A7D3}" dt="2020-06-22T13:03:04.468" v="63" actId="20577"/>
        <pc:sldMkLst>
          <pc:docMk/>
          <pc:sldMk cId="682321964" sldId="1959"/>
        </pc:sldMkLst>
        <pc:spChg chg="mod">
          <ac:chgData name="Robert Johnstone" userId="cb449c38944dd802" providerId="LiveId" clId="{D2DFD06F-A751-4F80-8853-DDC3B0F1A7D3}" dt="2020-06-22T13:03:04.468" v="63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71AB4C0C-3C12-457B-A8B7-081C7281F330}"/>
    <pc:docChg chg="modSld">
      <pc:chgData name="Robert Johnstone" userId="cb449c38944dd802" providerId="LiveId" clId="{71AB4C0C-3C12-457B-A8B7-081C7281F330}" dt="2020-04-02T18:23:11.174" v="0"/>
      <pc:docMkLst>
        <pc:docMk/>
      </pc:docMkLst>
      <pc:sldChg chg="addSp">
        <pc:chgData name="Robert Johnstone" userId="cb449c38944dd802" providerId="LiveId" clId="{71AB4C0C-3C12-457B-A8B7-081C7281F330}" dt="2020-04-02T18:23:11.174" v="0"/>
        <pc:sldMkLst>
          <pc:docMk/>
          <pc:sldMk cId="2539340765" sldId="1025"/>
        </pc:sldMkLst>
        <pc:picChg chg="add">
          <ac:chgData name="Robert Johnstone" userId="cb449c38944dd802" providerId="LiveId" clId="{71AB4C0C-3C12-457B-A8B7-081C7281F330}" dt="2020-04-02T18:23:11.174" v="0"/>
          <ac:picMkLst>
            <pc:docMk/>
            <pc:sldMk cId="2539340765" sldId="1025"/>
            <ac:picMk id="5" creationId="{856D193D-D26F-4F51-830D-A7B427DCB2B3}"/>
          </ac:picMkLst>
        </pc:picChg>
      </pc:sldChg>
    </pc:docChg>
  </pc:docChgLst>
  <pc:docChgLst>
    <pc:chgData name="Robert Johnstone" userId="cb449c38944dd802" providerId="LiveId" clId="{637CF183-90D4-4C4E-AF9E-2294F3589B61}"/>
    <pc:docChg chg="custSel">
      <pc:chgData name="Robert Johnstone" userId="cb449c38944dd802" providerId="LiveId" clId="{637CF183-90D4-4C4E-AF9E-2294F3589B61}" dt="2020-04-24T19:58:23.583" v="0" actId="1592"/>
      <pc:docMkLst>
        <pc:docMk/>
      </pc:docMkLst>
      <pc:sldChg chg="delCm">
        <pc:chgData name="Robert Johnstone" userId="cb449c38944dd802" providerId="LiveId" clId="{637CF183-90D4-4C4E-AF9E-2294F3589B61}" dt="2020-04-24T19:58:23.583" v="0" actId="1592"/>
        <pc:sldMkLst>
          <pc:docMk/>
          <pc:sldMk cId="128915136" sldId="194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479371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Reducing Student Equity Gaps in Transfer-Level Math &amp; English Attainment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</a:t>
            </a:r>
            <a:r>
              <a:rPr lang="en-US" sz="2800" b="1" i="1">
                <a:solidFill>
                  <a:srgbClr val="549E39">
                    <a:lumMod val="50000"/>
                  </a:srgbClr>
                </a:solidFill>
              </a:rPr>
              <a:t>#8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Robert Vela, San Antonio College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Kathy Booth, WestEd</a:t>
            </a:r>
            <a:br>
              <a:rPr lang="en-US" sz="40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6D193D-D26F-4F51-830D-A7B427DC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260938"/>
            <a:ext cx="8249920" cy="507862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sz="3000" i="1" dirty="0"/>
              <a:t>Consider…</a:t>
            </a:r>
          </a:p>
          <a:p>
            <a:pPr lvl="0"/>
            <a:r>
              <a:rPr lang="en-US" sz="3000" dirty="0"/>
              <a:t>How well the types of math &amp; English courses students of color typically take in their first year at your college align with their educational &amp; career goals</a:t>
            </a:r>
          </a:p>
          <a:p>
            <a:pPr lvl="1"/>
            <a:r>
              <a:rPr lang="en-US" sz="2600" dirty="0"/>
              <a:t>Where there are opportunities for better alignment</a:t>
            </a:r>
          </a:p>
          <a:p>
            <a:pPr lvl="1"/>
            <a:r>
              <a:rPr lang="en-US" sz="2600" dirty="0"/>
              <a:t>How to improve communication about courses that best suit students’ educational path</a:t>
            </a:r>
          </a:p>
          <a:p>
            <a:pPr lvl="0"/>
            <a:r>
              <a:rPr lang="en-US" sz="3000" dirty="0"/>
              <a:t>If all populations benefit equally from development education innovations your college has implemented &amp; where you have narrowed equity gaps in completion of college-level math &amp; English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0396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(3)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320"/>
            <a:ext cx="8209280" cy="4003039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How you have integrated your dev ed redesign work with your Guided Pathways program mapping &amp;/or your first semester metamajor experience </a:t>
            </a:r>
          </a:p>
          <a:p>
            <a:pPr lvl="0"/>
            <a:r>
              <a:rPr lang="en-US" dirty="0"/>
              <a:t>How you can ensure that students equitably enroll in alternate math pathways that match their programs of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92739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60389"/>
            <a:ext cx="7680960" cy="461684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i="1" dirty="0"/>
              <a:t>Determine how your college will…</a:t>
            </a:r>
          </a:p>
          <a:p>
            <a:pPr lvl="0"/>
            <a:r>
              <a:rPr lang="en-US" dirty="0"/>
              <a:t>Identify how many of your students are assigned to developmental education*</a:t>
            </a:r>
          </a:p>
          <a:p>
            <a:pPr lvl="0"/>
            <a:r>
              <a:rPr lang="en-US" dirty="0"/>
              <a:t>Identify how many students complete a college-level math &amp;/or English course in their first year*</a:t>
            </a:r>
          </a:p>
          <a:p>
            <a:pPr marL="0" lvl="0" indent="0">
              <a:buNone/>
            </a:pPr>
            <a:r>
              <a:rPr lang="en-US" sz="1800" i="1" dirty="0"/>
              <a:t>*Disaggregate &amp; compare students of color to white students </a:t>
            </a:r>
            <a:endParaRPr lang="en-US" dirty="0"/>
          </a:p>
          <a:p>
            <a:pPr marL="0" lvl="0" indent="0">
              <a:spcBef>
                <a:spcPts val="1500"/>
              </a:spcBef>
              <a:buNone/>
            </a:pPr>
            <a:endParaRPr lang="en-US" sz="17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2C38-C457-1E44-9CA5-27355395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AE453-256B-4B47-A39E-74CB42CF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30000" dirty="0"/>
              <a:t>1</a:t>
            </a:r>
            <a:r>
              <a:rPr lang="en-US" sz="2000" dirty="0"/>
              <a:t>Xu, D., &amp; </a:t>
            </a:r>
            <a:r>
              <a:rPr lang="en-US" sz="2000" dirty="0" err="1"/>
              <a:t>Dadgar</a:t>
            </a:r>
            <a:r>
              <a:rPr lang="en-US" sz="2000" dirty="0"/>
              <a:t>, M. (2017). How effective are community college remedial math courses for students with the lowest math skills? </a:t>
            </a:r>
            <a:r>
              <a:rPr lang="en-US" sz="2000" i="1" dirty="0"/>
              <a:t>Community College Review. 46</a:t>
            </a:r>
            <a:r>
              <a:rPr lang="en-US" sz="2000" dirty="0"/>
              <a:t>(1), 62–81.</a:t>
            </a:r>
          </a:p>
          <a:p>
            <a:pPr marL="0" indent="0">
              <a:buNone/>
            </a:pPr>
            <a:r>
              <a:rPr lang="en-US" sz="2000" baseline="30000" dirty="0"/>
              <a:t>2</a:t>
            </a:r>
            <a:r>
              <a:rPr lang="en-US" sz="2000" dirty="0"/>
              <a:t>Burdman, P., Booth, K., Thorn, C., Bahr, P., </a:t>
            </a:r>
            <a:r>
              <a:rPr lang="en-US" sz="2000" dirty="0" err="1"/>
              <a:t>McNaughtan</a:t>
            </a:r>
            <a:r>
              <a:rPr lang="en-US" sz="2000" dirty="0"/>
              <a:t>, J., &amp; Jackson, G. (2018). </a:t>
            </a:r>
            <a:r>
              <a:rPr lang="en-US" sz="2000" i="1" dirty="0"/>
              <a:t>Multiple paths forward: Diversifying mathematics as a strategy for college success.</a:t>
            </a:r>
            <a:r>
              <a:rPr lang="en-US" sz="2000" dirty="0"/>
              <a:t> San Francisco, CA: WestEd and Just Equations.</a:t>
            </a:r>
          </a:p>
          <a:p>
            <a:pPr marL="0" indent="0">
              <a:buNone/>
            </a:pPr>
            <a:r>
              <a:rPr lang="en-US" sz="2000" baseline="30000" dirty="0"/>
              <a:t>3</a:t>
            </a:r>
            <a:r>
              <a:rPr lang="en-US" sz="2000" dirty="0"/>
              <a:t>Scott-Clayton, J., </a:t>
            </a:r>
            <a:r>
              <a:rPr lang="en-US" sz="2000" dirty="0" err="1"/>
              <a:t>Crosta</a:t>
            </a:r>
            <a:r>
              <a:rPr lang="en-US" sz="2000" dirty="0"/>
              <a:t>, P. M., &amp; Belfield, C. R. (2012). </a:t>
            </a:r>
            <a:r>
              <a:rPr lang="en-US" sz="2000" i="1" dirty="0"/>
              <a:t>Improving the targeting of treatment: Evidence from college remediation </a:t>
            </a:r>
            <a:r>
              <a:rPr lang="en-US" sz="2000" dirty="0"/>
              <a:t>(NBER Working Paper No. 18457). Cambridge, MA: National Bureau of Economic Research.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96128-7D51-544B-8B4F-F4B47657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8</a:t>
            </a:r>
          </a:p>
          <a:p>
            <a:pPr>
              <a:spcBef>
                <a:spcPts val="1500"/>
              </a:spcBef>
            </a:pPr>
            <a:r>
              <a:rPr lang="en-US" dirty="0"/>
              <a:t>Review the highlights (below) on </a:t>
            </a:r>
            <a:r>
              <a:rPr lang="en-US" u="sng" dirty="0"/>
              <a:t>opportunities for reducing equity gaps in developmental education</a:t>
            </a:r>
            <a:r>
              <a:rPr lang="en-US" dirty="0"/>
              <a:t> </a:t>
            </a:r>
            <a:endParaRPr lang="en-US" u="sng" dirty="0"/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219200"/>
            <a:ext cx="8219440" cy="4998719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8,</a:t>
            </a:r>
            <a:r>
              <a:rPr lang="en-US" dirty="0"/>
              <a:t> authored by Robert Vela, San Antonio College &amp; Kathy Booth, WestEd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5223-983C-4E48-898F-55C67D4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Developmental Education Reform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DC10-D92C-BD4B-BFC3-40BCD5622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73936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Students assigned to pre-collegiate math or English are less likely to…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Complete, especially when placed into long course sequences</a:t>
            </a:r>
            <a:r>
              <a:rPr lang="en-US" baseline="30000" dirty="0"/>
              <a:t>1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Take courses that clearly align with education &amp; career goals to solidify choice of major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Standardized tests often used to place students do not reliably predict success in college-level courses</a:t>
            </a:r>
            <a:r>
              <a:rPr lang="en-US" baseline="30000" dirty="0"/>
              <a:t>3</a:t>
            </a:r>
            <a:endParaRPr lang="en-US" sz="1800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19561-58DA-DB49-9B81-77E35487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5783"/>
            <a:ext cx="7680960" cy="1371600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Why Is Developmental Education Reform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29657"/>
            <a:ext cx="8219440" cy="45830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500"/>
              </a:spcBef>
            </a:pPr>
            <a:r>
              <a:rPr lang="en-US" sz="3000" dirty="0"/>
              <a:t>Students of color—especially African Americans &amp; Hispanics—are more likely to…</a:t>
            </a:r>
          </a:p>
          <a:p>
            <a:pPr lvl="1">
              <a:spcBef>
                <a:spcPts val="1500"/>
              </a:spcBef>
            </a:pPr>
            <a:r>
              <a:rPr lang="en-US" sz="2600" dirty="0"/>
              <a:t>Be placed in remedial coursework</a:t>
            </a:r>
          </a:p>
          <a:p>
            <a:pPr lvl="1">
              <a:spcBef>
                <a:spcPts val="1500"/>
              </a:spcBef>
            </a:pPr>
            <a:r>
              <a:rPr lang="en-US" sz="2600" dirty="0"/>
              <a:t>Be put into longer sequences </a:t>
            </a:r>
          </a:p>
          <a:p>
            <a:pPr lvl="1">
              <a:spcBef>
                <a:spcPts val="1500"/>
              </a:spcBef>
            </a:pPr>
            <a:r>
              <a:rPr lang="en-US" sz="2600" dirty="0"/>
              <a:t>Experience bias in standardized tests used for assessment</a:t>
            </a:r>
          </a:p>
          <a:p>
            <a:pPr>
              <a:spcBef>
                <a:spcPts val="1500"/>
              </a:spcBef>
            </a:pPr>
            <a:r>
              <a:rPr lang="en-US" sz="3000" dirty="0"/>
              <a:t>Placement of historically marginalized students into developmental coursework reinforces negative messages about their preparation &amp; capacity to succeed in college—further undermining &amp; alienating these populations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0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Emerging Approaches for Reducing Equity Gaps in Dev Ed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Assessing College Readiness </a:t>
            </a:r>
          </a:p>
          <a:p>
            <a:pPr>
              <a:spcBef>
                <a:spcPts val="1500"/>
              </a:spcBef>
            </a:pPr>
            <a:r>
              <a:rPr lang="en-US" dirty="0"/>
              <a:t>Using other factors to assess student readiness for college-level coursework (rather than high-stakes testing)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High school course-taking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High school GPA 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Emerging Approaches for Reducing Equity Gaps in Dev Ed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4577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Curricular Innovations</a:t>
            </a:r>
          </a:p>
          <a:p>
            <a:pPr>
              <a:spcBef>
                <a:spcPts val="1500"/>
              </a:spcBef>
            </a:pPr>
            <a:r>
              <a:rPr lang="en-US" dirty="0"/>
              <a:t>Helping students acquire skills needed for success in credit-bearing coursework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Free courses to master or “refresh” specific skills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Flexible start / end dates to fit into students’ schedules 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Corequisite courses that pair entry-level courses with a developmental course</a:t>
            </a:r>
          </a:p>
          <a:p>
            <a:pPr lvl="1">
              <a:spcBef>
                <a:spcPts val="1500"/>
              </a:spcBef>
            </a:pPr>
            <a:r>
              <a:rPr lang="en-US" dirty="0"/>
              <a:t>Accelerated course sequences that shorten the time to complete developmental coursework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15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Emerging Approaches for Reducing Equity Gaps in Dev Ed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Contextualizing Coursework </a:t>
            </a:r>
          </a:p>
          <a:p>
            <a:pPr>
              <a:spcBef>
                <a:spcPts val="1500"/>
              </a:spcBef>
            </a:pPr>
            <a:r>
              <a:rPr lang="en-US" dirty="0"/>
              <a:t>Aligning math &amp; English requirements to pathway / program of study </a:t>
            </a:r>
          </a:p>
          <a:p>
            <a:pPr>
              <a:spcBef>
                <a:spcPts val="1500"/>
              </a:spcBef>
            </a:pPr>
            <a:r>
              <a:rPr lang="en-US" dirty="0"/>
              <a:t>Removing course hurdles that might unnecessarily  derail / delay student progress 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432560"/>
            <a:ext cx="8467701" cy="4795245"/>
          </a:xfrm>
        </p:spPr>
        <p:txBody>
          <a:bodyPr>
            <a:noAutofit/>
          </a:bodyPr>
          <a:lstStyle/>
          <a:p>
            <a:pPr marL="0" lvl="0" indent="0">
              <a:spcBef>
                <a:spcPts val="1500"/>
              </a:spcBef>
              <a:buNone/>
            </a:pPr>
            <a:r>
              <a:rPr lang="en-US" i="1" dirty="0"/>
              <a:t>Consider…</a:t>
            </a:r>
          </a:p>
          <a:p>
            <a:pPr lvl="0"/>
            <a:r>
              <a:rPr lang="en-US" dirty="0"/>
              <a:t>How easy it is for students to refresh their skills in math &amp; English at your college (examining factors such as cost, requirements, timing, format) &amp; if some populations have greater access to these resources</a:t>
            </a:r>
          </a:p>
          <a:p>
            <a:pPr lvl="0"/>
            <a:r>
              <a:rPr lang="en-US" dirty="0"/>
              <a:t>How equity gaps could get reinforced by high-stakes testing without an easy opportunity to refresh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8593"/>
      </p:ext>
    </p:extLst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177249</TotalTime>
  <Words>835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Reducing Student Equity Gaps in Transfer-Level Math &amp; English Attainment   Advancing Equity through Guided Pathways Series Discussion Guide #8   Robert Vela, San Antonio College Kathy Booth, WestEd </vt:lpstr>
      <vt:lpstr>How to Use This Presentation</vt:lpstr>
      <vt:lpstr>Background</vt:lpstr>
      <vt:lpstr>Why Is Developmental Education Reform Needed?</vt:lpstr>
      <vt:lpstr>Why Is Developmental Education Reform Important to Equity?</vt:lpstr>
      <vt:lpstr>Emerging Approaches for Reducing Equity Gaps in Dev Ed (1)</vt:lpstr>
      <vt:lpstr>Emerging Approaches for Reducing Equity Gaps in Dev Ed (2)</vt:lpstr>
      <vt:lpstr>Emerging Approaches for Reducing Equity Gaps in Dev Ed (3)</vt:lpstr>
      <vt:lpstr>Discussion Questions (1) </vt:lpstr>
      <vt:lpstr>Discussion Questions (2) </vt:lpstr>
      <vt:lpstr>Discussion Questions (3) </vt:lpstr>
      <vt:lpstr>Research Tasks </vt:lpstr>
      <vt:lpstr>For More Information…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682</cp:revision>
  <cp:lastPrinted>2014-07-14T16:09:47Z</cp:lastPrinted>
  <dcterms:created xsi:type="dcterms:W3CDTF">2013-06-11T18:27:20Z</dcterms:created>
  <dcterms:modified xsi:type="dcterms:W3CDTF">2020-06-23T01:28:10Z</dcterms:modified>
</cp:coreProperties>
</file>