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bmp" ContentType="image/bmp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672" r:id="rId2"/>
    <p:sldMasterId id="2147483735" r:id="rId3"/>
    <p:sldMasterId id="2147483867" r:id="rId4"/>
    <p:sldMasterId id="2147483888" r:id="rId5"/>
    <p:sldMasterId id="2147483894" r:id="rId6"/>
  </p:sldMasterIdLst>
  <p:notesMasterIdLst>
    <p:notesMasterId r:id="rId47"/>
  </p:notesMasterIdLst>
  <p:sldIdLst>
    <p:sldId id="468" r:id="rId7"/>
    <p:sldId id="514" r:id="rId8"/>
    <p:sldId id="663" r:id="rId9"/>
    <p:sldId id="664" r:id="rId10"/>
    <p:sldId id="675" r:id="rId11"/>
    <p:sldId id="512" r:id="rId12"/>
    <p:sldId id="665" r:id="rId13"/>
    <p:sldId id="667" r:id="rId14"/>
    <p:sldId id="677" r:id="rId15"/>
    <p:sldId id="678" r:id="rId16"/>
    <p:sldId id="679" r:id="rId17"/>
    <p:sldId id="680" r:id="rId18"/>
    <p:sldId id="668" r:id="rId19"/>
    <p:sldId id="681" r:id="rId20"/>
    <p:sldId id="682" r:id="rId21"/>
    <p:sldId id="683" r:id="rId22"/>
    <p:sldId id="684" r:id="rId23"/>
    <p:sldId id="685" r:id="rId24"/>
    <p:sldId id="669" r:id="rId25"/>
    <p:sldId id="686" r:id="rId26"/>
    <p:sldId id="687" r:id="rId27"/>
    <p:sldId id="670" r:id="rId28"/>
    <p:sldId id="688" r:id="rId29"/>
    <p:sldId id="689" r:id="rId30"/>
    <p:sldId id="690" r:id="rId31"/>
    <p:sldId id="671" r:id="rId32"/>
    <p:sldId id="691" r:id="rId33"/>
    <p:sldId id="692" r:id="rId34"/>
    <p:sldId id="693" r:id="rId35"/>
    <p:sldId id="694" r:id="rId36"/>
    <p:sldId id="672" r:id="rId37"/>
    <p:sldId id="695" r:id="rId38"/>
    <p:sldId id="673" r:id="rId39"/>
    <p:sldId id="696" r:id="rId40"/>
    <p:sldId id="674" r:id="rId41"/>
    <p:sldId id="697" r:id="rId42"/>
    <p:sldId id="699" r:id="rId43"/>
    <p:sldId id="676" r:id="rId44"/>
    <p:sldId id="698" r:id="rId45"/>
    <p:sldId id="640" r:id="rId4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ner, Josh" initials="WJ" lastIdx="5" clrIdx="0"/>
  <p:cmAuthor id="1" name="Keith" initials="K" lastIdx="2" clrIdx="1"/>
  <p:cmAuthor id="2" name="Linda Perlstein" initials="" lastIdx="10" clrIdx="2"/>
  <p:cmAuthor id="3" name="Bridget DeSimone" initials="BD" lastIdx="6" clrIdx="3"/>
  <p:cmAuthor id="4" name="Arsenault, Leigh" initials="AL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D88"/>
    <a:srgbClr val="0354A0"/>
    <a:srgbClr val="91E5B3"/>
    <a:srgbClr val="9CFAC5"/>
    <a:srgbClr val="72CDF4"/>
    <a:srgbClr val="99D625"/>
    <a:srgbClr val="FFE200"/>
    <a:srgbClr val="FFB700"/>
    <a:srgbClr val="F18C8D"/>
    <a:srgbClr val="A67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91" autoAdjust="0"/>
    <p:restoredTop sz="94127" autoAdjust="0"/>
  </p:normalViewPr>
  <p:slideViewPr>
    <p:cSldViewPr snapToGrid="0">
      <p:cViewPr varScale="1">
        <p:scale>
          <a:sx n="69" d="100"/>
          <a:sy n="69" d="100"/>
        </p:scale>
        <p:origin x="52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D53FCB3-3116-4BA0-A0FB-DF705EF6CDC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9EC6E68-91FA-4CA7-8DD7-25476B1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3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C1BF69-0C71-4B88-AA8F-AF8EE4A4BD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9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C6E68-91FA-4CA7-8DD7-25476B1B0A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0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C1BF69-0C71-4B88-AA8F-AF8EE4A4BD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jpe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jpe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jpe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 smtClean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www.inquiry2improvement.com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6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3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Enter Title Here Small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49523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 smtClean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www.inquiry2improvement.com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252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AD4538-D93B-41FD-9463-C66CD05F3C7C}" type="datetime1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2/4/2016</a:t>
            </a:fld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 smtClean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www.inquiry2improvement.com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01556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872916-D2B9-4F6F-9C78-0E3A7C205451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2/4/2016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 smtClean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www.inquiry2improvement.com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1330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151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4476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041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 smtClean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www.inquiry2improvement.com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46888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3139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0333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9050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696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3929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770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28700" y="914400"/>
            <a:ext cx="7086600" cy="4953000"/>
          </a:xfrm>
          <a:prstGeom prst="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914400"/>
            <a:ext cx="6553200" cy="1219200"/>
          </a:xfrm>
        </p:spPr>
        <p:txBody>
          <a:bodyPr/>
          <a:lstStyle>
            <a:lvl1pPr>
              <a:defRPr baseline="0">
                <a:solidFill>
                  <a:schemeClr val="accent5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Closing Slide Title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95400" y="2133600"/>
            <a:ext cx="6553200" cy="3505200"/>
          </a:xfrm>
        </p:spPr>
        <p:txBody>
          <a:bodyPr/>
          <a:lstStyle>
            <a:lvl1pPr marL="0" indent="0">
              <a:spcBef>
                <a:spcPts val="34"/>
              </a:spcBef>
              <a:buFontTx/>
              <a:buNone/>
              <a:defRPr b="1" i="0" baseline="0">
                <a:solidFill>
                  <a:srgbClr val="92D050"/>
                </a:solidFill>
                <a:latin typeface="Arial"/>
                <a:cs typeface="Arial"/>
              </a:defRPr>
            </a:lvl1pPr>
            <a:lvl2pPr marL="0" indent="0">
              <a:buClr>
                <a:schemeClr val="tx1">
                  <a:lumMod val="75000"/>
                  <a:lumOff val="25000"/>
                </a:schemeClr>
              </a:buClr>
              <a:buSzPct val="150000"/>
              <a:buFontTx/>
              <a:buNone/>
              <a:defRPr baseline="0">
                <a:solidFill>
                  <a:schemeClr val="tx2">
                    <a:lumMod val="50000"/>
                  </a:schemeClr>
                </a:solidFill>
              </a:defRPr>
            </a:lvl2pPr>
            <a:lvl3pPr marL="593725" indent="0">
              <a:buFont typeface="Wingdings" charset="2"/>
              <a:buNone/>
              <a:defRPr/>
            </a:lvl3pPr>
          </a:lstStyle>
          <a:p>
            <a:pPr lvl="0"/>
            <a:r>
              <a:rPr lang="en-US" dirty="0" smtClean="0"/>
              <a:t>Contact information</a:t>
            </a:r>
          </a:p>
          <a:p>
            <a:pPr lvl="1"/>
            <a:r>
              <a:rPr lang="en-US" dirty="0" smtClean="0"/>
              <a:t>Second level, such as web address</a:t>
            </a:r>
          </a:p>
        </p:txBody>
      </p:sp>
    </p:spTree>
    <p:extLst>
      <p:ext uri="{BB962C8B-B14F-4D97-AF65-F5344CB8AC3E}">
        <p14:creationId xmlns:p14="http://schemas.microsoft.com/office/powerpoint/2010/main" val="2699537377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Enter Title Here Small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34332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 smtClean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www.inquiry2improvement.com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22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 smtClean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www.inquiry2improvement.com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7030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 smtClean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www.inquiry2improvement.com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91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 smtClean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www.inquiry2improvement.com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74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87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19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3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06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55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53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457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83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9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03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Enter Title Here Small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74426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Placeholder 1"/>
          <p:cNvSpPr>
            <a:spLocks noGrp="1"/>
          </p:cNvSpPr>
          <p:nvPr>
            <p:ph type="ctrTitle"/>
          </p:nvPr>
        </p:nvSpPr>
        <p:spPr bwMode="auto">
          <a:xfrm>
            <a:off x="685800" y="3325495"/>
            <a:ext cx="7315200" cy="492443"/>
          </a:xfrm>
        </p:spPr>
        <p:txBody>
          <a:bodyPr anchor="t"/>
          <a:lstStyle>
            <a:lvl1pPr>
              <a:defRPr sz="3200" b="1" smtClean="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9876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685800" y="4273550"/>
            <a:ext cx="7315200" cy="244475"/>
          </a:xfrm>
        </p:spPr>
        <p:txBody>
          <a:bodyPr/>
          <a:lstStyle>
            <a:lvl1pPr>
              <a:defRPr smtClean="0">
                <a:latin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79880" name="Working Draft Text" hidden="1"/>
          <p:cNvSpPr txBox="1">
            <a:spLocks noChangeArrowheads="1"/>
          </p:cNvSpPr>
          <p:nvPr/>
        </p:nvSpPr>
        <p:spPr bwMode="auto">
          <a:xfrm>
            <a:off x="685800" y="61913"/>
            <a:ext cx="984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charset="0"/>
              </a:rPr>
              <a:t>WORKING DRAFT</a:t>
            </a:r>
          </a:p>
        </p:txBody>
      </p:sp>
      <p:sp>
        <p:nvSpPr>
          <p:cNvPr id="79882" name="McK Document type" hidden="1"/>
          <p:cNvSpPr txBox="1">
            <a:spLocks noChangeArrowheads="1"/>
          </p:cNvSpPr>
          <p:nvPr/>
        </p:nvSpPr>
        <p:spPr bwMode="auto">
          <a:xfrm>
            <a:off x="685800" y="4973638"/>
            <a:ext cx="4935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Document type</a:t>
            </a:r>
          </a:p>
        </p:txBody>
      </p:sp>
      <p:sp>
        <p:nvSpPr>
          <p:cNvPr id="79883" name="McK Date" hidden="1"/>
          <p:cNvSpPr txBox="1">
            <a:spLocks noChangeArrowheads="1"/>
          </p:cNvSpPr>
          <p:nvPr/>
        </p:nvSpPr>
        <p:spPr bwMode="auto">
          <a:xfrm>
            <a:off x="685800" y="5243513"/>
            <a:ext cx="4935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Date</a:t>
            </a:r>
          </a:p>
        </p:txBody>
      </p:sp>
      <p:sp>
        <p:nvSpPr>
          <p:cNvPr id="79886" name="Working Draft" hidden="1"/>
          <p:cNvSpPr txBox="1">
            <a:spLocks noChangeArrowheads="1"/>
          </p:cNvSpPr>
          <p:nvPr/>
        </p:nvSpPr>
        <p:spPr bwMode="auto">
          <a:xfrm>
            <a:off x="685800" y="217488"/>
            <a:ext cx="2959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cs typeface="Arial" charset="0"/>
              </a:rPr>
              <a:t>Last Modified 10/7/2010 10:21:20 PM India Standard Time</a:t>
            </a:r>
          </a:p>
        </p:txBody>
      </p:sp>
      <p:sp>
        <p:nvSpPr>
          <p:cNvPr id="79887" name="Printed" hidden="1"/>
          <p:cNvSpPr txBox="1">
            <a:spLocks noChangeArrowheads="1"/>
          </p:cNvSpPr>
          <p:nvPr/>
        </p:nvSpPr>
        <p:spPr bwMode="auto">
          <a:xfrm>
            <a:off x="685800" y="374650"/>
            <a:ext cx="361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000000"/>
                </a:solidFill>
                <a:cs typeface="Arial" charset="0"/>
              </a:rPr>
              <a:t>Printed 10/7/2010 9:11:42 PM India Standard Time</a:t>
            </a:r>
            <a:endParaRPr lang="en-US" sz="9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07" name="doc id"/>
          <p:cNvSpPr txBox="1">
            <a:spLocks noChangeArrowheads="1"/>
          </p:cNvSpPr>
          <p:nvPr/>
        </p:nvSpPr>
        <p:spPr bwMode="auto">
          <a:xfrm>
            <a:off x="8934450" y="-201613"/>
            <a:ext cx="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24" y="4864963"/>
            <a:ext cx="1505715" cy="1618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9567"/>
            <a:ext cx="5715000" cy="1457325"/>
          </a:xfrm>
          <a:prstGeom prst="rect">
            <a:avLst/>
          </a:prstGeom>
        </p:spPr>
      </p:pic>
      <p:sp>
        <p:nvSpPr>
          <p:cNvPr id="15" name="Text Placeholder 2"/>
          <p:cNvSpPr txBox="1">
            <a:spLocks/>
          </p:cNvSpPr>
          <p:nvPr userDrawn="1"/>
        </p:nvSpPr>
        <p:spPr bwMode="auto">
          <a:xfrm>
            <a:off x="685800" y="4883128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lang="en-US" dirty="0">
                <a:solidFill>
                  <a:prstClr val="black"/>
                </a:solidFill>
              </a:rPr>
              <a:t> CBD Cross-Cadre Meeting, May 21, 2014, Miami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2290" name="Picture 2" descr="H:\Admin-WED\logos\logo_vertical CCC Main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01" y="4864966"/>
            <a:ext cx="2423160" cy="16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7415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42888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2319" y="6254461"/>
            <a:ext cx="8686800" cy="230832"/>
          </a:xfrm>
        </p:spPr>
        <p:txBody>
          <a:bodyPr lIns="91440" tIns="45720" rIns="91440" bIns="45720" anchor="b" anchorCtr="0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 dirty="0" smtClean="0"/>
              <a:t>Source: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2240"/>
            <a:ext cx="914400" cy="182880"/>
          </a:xfrm>
        </p:spPr>
        <p:txBody>
          <a:bodyPr/>
          <a:lstStyle/>
          <a:p>
            <a:pPr algn="ctr"/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85" y="6400453"/>
            <a:ext cx="1280160" cy="3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87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42888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1523" y="825500"/>
            <a:ext cx="8595360" cy="1231106"/>
          </a:xfrm>
        </p:spPr>
        <p:txBody>
          <a:bodyPr/>
          <a:lstStyle>
            <a:lvl2pPr marL="193675" indent="-192088">
              <a:buClrTx/>
              <a:buSzPct val="120000"/>
              <a:buFont typeface="Arial" pitchFamily="34" charset="0"/>
              <a:buChar char="•"/>
              <a:defRPr/>
            </a:lvl2pPr>
            <a:lvl3pPr marL="457200" indent="-261938">
              <a:buClrTx/>
              <a:buSzPct val="120000"/>
              <a:buFont typeface="Arial" pitchFamily="34" charset="0"/>
              <a:buChar char="•"/>
              <a:defRPr/>
            </a:lvl3pPr>
            <a:lvl4pPr marL="614363" indent="-155575">
              <a:buClrTx/>
              <a:buSzPct val="120000"/>
              <a:buFont typeface="Arial" pitchFamily="34" charset="0"/>
              <a:buChar char="•"/>
              <a:defRPr/>
            </a:lvl4pPr>
            <a:lvl5pPr marL="746125" indent="-130175">
              <a:buClrTx/>
              <a:buSzPct val="12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2319" y="6254461"/>
            <a:ext cx="8686800" cy="230832"/>
          </a:xfrm>
        </p:spPr>
        <p:txBody>
          <a:bodyPr lIns="91440" tIns="45720" rIns="91440" bIns="45720" anchor="b" anchorCtr="0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 dirty="0" smtClean="0"/>
              <a:t>Source: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>
          <a:xfrm>
            <a:off x="4114800" y="6492240"/>
            <a:ext cx="914400" cy="182880"/>
          </a:xfrm>
        </p:spPr>
        <p:txBody>
          <a:bodyPr/>
          <a:lstStyle/>
          <a:p>
            <a:pPr algn="ctr"/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85" y="6400453"/>
            <a:ext cx="1280160" cy="3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1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Working Draft Text" hidden="1"/>
          <p:cNvSpPr txBox="1">
            <a:spLocks noChangeArrowheads="1"/>
          </p:cNvSpPr>
          <p:nvPr/>
        </p:nvSpPr>
        <p:spPr bwMode="auto">
          <a:xfrm>
            <a:off x="685800" y="61913"/>
            <a:ext cx="984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charset="0"/>
              </a:rPr>
              <a:t>WORKING DRAFT</a:t>
            </a:r>
          </a:p>
        </p:txBody>
      </p:sp>
      <p:sp>
        <p:nvSpPr>
          <p:cNvPr id="79882" name="McK Document type" hidden="1"/>
          <p:cNvSpPr txBox="1">
            <a:spLocks noChangeArrowheads="1"/>
          </p:cNvSpPr>
          <p:nvPr/>
        </p:nvSpPr>
        <p:spPr bwMode="auto">
          <a:xfrm>
            <a:off x="685800" y="4973638"/>
            <a:ext cx="4935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Document type</a:t>
            </a:r>
          </a:p>
        </p:txBody>
      </p:sp>
      <p:sp>
        <p:nvSpPr>
          <p:cNvPr id="79883" name="McK Date" hidden="1"/>
          <p:cNvSpPr txBox="1">
            <a:spLocks noChangeArrowheads="1"/>
          </p:cNvSpPr>
          <p:nvPr/>
        </p:nvSpPr>
        <p:spPr bwMode="auto">
          <a:xfrm>
            <a:off x="685800" y="5243513"/>
            <a:ext cx="4935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Date</a:t>
            </a:r>
          </a:p>
        </p:txBody>
      </p:sp>
      <p:sp>
        <p:nvSpPr>
          <p:cNvPr id="79886" name="Working Draft" hidden="1"/>
          <p:cNvSpPr txBox="1">
            <a:spLocks noChangeArrowheads="1"/>
          </p:cNvSpPr>
          <p:nvPr/>
        </p:nvSpPr>
        <p:spPr bwMode="auto">
          <a:xfrm>
            <a:off x="685800" y="217488"/>
            <a:ext cx="2959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cs typeface="Arial" charset="0"/>
              </a:rPr>
              <a:t>Last Modified 10/7/2010 10:21:20 PM India Standard Time</a:t>
            </a:r>
          </a:p>
        </p:txBody>
      </p:sp>
      <p:sp>
        <p:nvSpPr>
          <p:cNvPr id="79887" name="Printed" hidden="1"/>
          <p:cNvSpPr txBox="1">
            <a:spLocks noChangeArrowheads="1"/>
          </p:cNvSpPr>
          <p:nvPr/>
        </p:nvSpPr>
        <p:spPr bwMode="auto">
          <a:xfrm>
            <a:off x="685800" y="374650"/>
            <a:ext cx="361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000000"/>
                </a:solidFill>
                <a:cs typeface="Arial" charset="0"/>
              </a:rPr>
              <a:t>Printed 10/7/2010 9:11:42 PM India Standard Time</a:t>
            </a:r>
            <a:endParaRPr lang="en-US" sz="9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07" name="doc id"/>
          <p:cNvSpPr txBox="1">
            <a:spLocks noChangeArrowheads="1"/>
          </p:cNvSpPr>
          <p:nvPr/>
        </p:nvSpPr>
        <p:spPr bwMode="auto">
          <a:xfrm>
            <a:off x="8934450" y="-201613"/>
            <a:ext cx="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320" y="6492240"/>
            <a:ext cx="2895600" cy="18288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DRAFT - for discussion purposes</a:t>
            </a: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2240"/>
            <a:ext cx="914400" cy="182880"/>
          </a:xfrm>
        </p:spPr>
        <p:txBody>
          <a:bodyPr/>
          <a:lstStyle/>
          <a:p>
            <a:pPr algn="ctr"/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Title Placeholder 1"/>
          <p:cNvSpPr>
            <a:spLocks noGrp="1"/>
          </p:cNvSpPr>
          <p:nvPr>
            <p:ph type="ctrTitle"/>
          </p:nvPr>
        </p:nvSpPr>
        <p:spPr bwMode="auto">
          <a:xfrm>
            <a:off x="685800" y="3325495"/>
            <a:ext cx="7315200" cy="492443"/>
          </a:xfrm>
        </p:spPr>
        <p:txBody>
          <a:bodyPr anchor="t"/>
          <a:lstStyle>
            <a:lvl1pPr>
              <a:defRPr sz="3200" b="1" smtClean="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685800" y="4273550"/>
            <a:ext cx="7315200" cy="244475"/>
          </a:xfrm>
        </p:spPr>
        <p:txBody>
          <a:bodyPr/>
          <a:lstStyle>
            <a:lvl1pPr>
              <a:defRPr smtClean="0">
                <a:latin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24" y="4864963"/>
            <a:ext cx="1505715" cy="16184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9567"/>
            <a:ext cx="5715000" cy="1457325"/>
          </a:xfrm>
          <a:prstGeom prst="rect">
            <a:avLst/>
          </a:prstGeom>
        </p:spPr>
      </p:pic>
      <p:pic>
        <p:nvPicPr>
          <p:cNvPr id="13314" name="Picture 2" descr="H:\Admin-WED\logos\logo_vertical CCC Main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01" y="4864963"/>
            <a:ext cx="2423160" cy="16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4090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42888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85" y="6400453"/>
            <a:ext cx="1280160" cy="3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27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Placeholder 1"/>
          <p:cNvSpPr>
            <a:spLocks noGrp="1"/>
          </p:cNvSpPr>
          <p:nvPr>
            <p:ph type="ctrTitle"/>
          </p:nvPr>
        </p:nvSpPr>
        <p:spPr bwMode="auto">
          <a:xfrm>
            <a:off x="685800" y="3325495"/>
            <a:ext cx="7315200" cy="492443"/>
          </a:xfrm>
        </p:spPr>
        <p:txBody>
          <a:bodyPr anchor="t"/>
          <a:lstStyle>
            <a:lvl1pPr>
              <a:defRPr sz="3200" b="1" smtClean="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9876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685800" y="4273550"/>
            <a:ext cx="7315200" cy="244475"/>
          </a:xfrm>
        </p:spPr>
        <p:txBody>
          <a:bodyPr/>
          <a:lstStyle>
            <a:lvl1pPr>
              <a:defRPr smtClean="0">
                <a:latin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79880" name="Working Draft Text" hidden="1"/>
          <p:cNvSpPr txBox="1">
            <a:spLocks noChangeArrowheads="1"/>
          </p:cNvSpPr>
          <p:nvPr/>
        </p:nvSpPr>
        <p:spPr bwMode="auto">
          <a:xfrm>
            <a:off x="685800" y="61913"/>
            <a:ext cx="984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charset="0"/>
              </a:rPr>
              <a:t>WORKING DRAFT</a:t>
            </a:r>
          </a:p>
        </p:txBody>
      </p:sp>
      <p:sp>
        <p:nvSpPr>
          <p:cNvPr id="79882" name="McK Document type" hidden="1"/>
          <p:cNvSpPr txBox="1">
            <a:spLocks noChangeArrowheads="1"/>
          </p:cNvSpPr>
          <p:nvPr/>
        </p:nvSpPr>
        <p:spPr bwMode="auto">
          <a:xfrm>
            <a:off x="685800" y="4973638"/>
            <a:ext cx="4935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Document type</a:t>
            </a:r>
          </a:p>
        </p:txBody>
      </p:sp>
      <p:sp>
        <p:nvSpPr>
          <p:cNvPr id="79883" name="McK Date" hidden="1"/>
          <p:cNvSpPr txBox="1">
            <a:spLocks noChangeArrowheads="1"/>
          </p:cNvSpPr>
          <p:nvPr/>
        </p:nvSpPr>
        <p:spPr bwMode="auto">
          <a:xfrm>
            <a:off x="685800" y="5243513"/>
            <a:ext cx="4935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Date</a:t>
            </a:r>
          </a:p>
        </p:txBody>
      </p:sp>
      <p:sp>
        <p:nvSpPr>
          <p:cNvPr id="79886" name="Working Draft" hidden="1"/>
          <p:cNvSpPr txBox="1">
            <a:spLocks noChangeArrowheads="1"/>
          </p:cNvSpPr>
          <p:nvPr/>
        </p:nvSpPr>
        <p:spPr bwMode="auto">
          <a:xfrm>
            <a:off x="685800" y="217488"/>
            <a:ext cx="2959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cs typeface="Arial" charset="0"/>
              </a:rPr>
              <a:t>Last Modified 10/7/2010 10:21:20 PM India Standard Time</a:t>
            </a:r>
          </a:p>
        </p:txBody>
      </p:sp>
      <p:sp>
        <p:nvSpPr>
          <p:cNvPr id="79887" name="Printed" hidden="1"/>
          <p:cNvSpPr txBox="1">
            <a:spLocks noChangeArrowheads="1"/>
          </p:cNvSpPr>
          <p:nvPr/>
        </p:nvSpPr>
        <p:spPr bwMode="auto">
          <a:xfrm>
            <a:off x="685800" y="374650"/>
            <a:ext cx="361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000000"/>
                </a:solidFill>
                <a:cs typeface="Arial" charset="0"/>
              </a:rPr>
              <a:t>Printed 10/7/2010 9:11:42 PM India Standard Time</a:t>
            </a:r>
            <a:endParaRPr lang="en-US" sz="9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07" name="doc id"/>
          <p:cNvSpPr txBox="1">
            <a:spLocks noChangeArrowheads="1"/>
          </p:cNvSpPr>
          <p:nvPr/>
        </p:nvSpPr>
        <p:spPr bwMode="auto">
          <a:xfrm>
            <a:off x="8934450" y="-201613"/>
            <a:ext cx="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24" y="4864963"/>
            <a:ext cx="1505715" cy="1618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9567"/>
            <a:ext cx="5715000" cy="1457325"/>
          </a:xfrm>
          <a:prstGeom prst="rect">
            <a:avLst/>
          </a:prstGeom>
        </p:spPr>
      </p:pic>
      <p:sp>
        <p:nvSpPr>
          <p:cNvPr id="15" name="Text Placeholder 2"/>
          <p:cNvSpPr txBox="1">
            <a:spLocks/>
          </p:cNvSpPr>
          <p:nvPr userDrawn="1"/>
        </p:nvSpPr>
        <p:spPr bwMode="auto">
          <a:xfrm>
            <a:off x="685800" y="4883128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lang="en-US" dirty="0">
                <a:solidFill>
                  <a:prstClr val="black"/>
                </a:solidFill>
              </a:rPr>
              <a:t> CBD Cross-Cadre Meeting, May 21, 2014, Miami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2290" name="Picture 2" descr="H:\Admin-WED\logos\logo_vertical CCC Main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01" y="4864966"/>
            <a:ext cx="2423160" cy="16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16849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42888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2319" y="6254461"/>
            <a:ext cx="8686800" cy="230832"/>
          </a:xfrm>
        </p:spPr>
        <p:txBody>
          <a:bodyPr lIns="91440" tIns="45720" rIns="91440" bIns="45720" anchor="b" anchorCtr="0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 dirty="0" smtClean="0"/>
              <a:t>Source: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2240"/>
            <a:ext cx="914400" cy="182880"/>
          </a:xfrm>
        </p:spPr>
        <p:txBody>
          <a:bodyPr/>
          <a:lstStyle/>
          <a:p>
            <a:pPr algn="ctr"/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85" y="6400453"/>
            <a:ext cx="1280160" cy="3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69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42888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1523" y="825500"/>
            <a:ext cx="8595360" cy="1231106"/>
          </a:xfrm>
        </p:spPr>
        <p:txBody>
          <a:bodyPr/>
          <a:lstStyle>
            <a:lvl2pPr marL="193675" indent="-192088">
              <a:buClrTx/>
              <a:buSzPct val="120000"/>
              <a:buFont typeface="Arial" pitchFamily="34" charset="0"/>
              <a:buChar char="•"/>
              <a:defRPr/>
            </a:lvl2pPr>
            <a:lvl3pPr marL="457200" indent="-261938">
              <a:buClrTx/>
              <a:buSzPct val="120000"/>
              <a:buFont typeface="Arial" pitchFamily="34" charset="0"/>
              <a:buChar char="•"/>
              <a:defRPr/>
            </a:lvl3pPr>
            <a:lvl4pPr marL="614363" indent="-155575">
              <a:buClrTx/>
              <a:buSzPct val="120000"/>
              <a:buFont typeface="Arial" pitchFamily="34" charset="0"/>
              <a:buChar char="•"/>
              <a:defRPr/>
            </a:lvl4pPr>
            <a:lvl5pPr marL="746125" indent="-130175">
              <a:buClrTx/>
              <a:buSzPct val="12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2319" y="6254461"/>
            <a:ext cx="8686800" cy="230832"/>
          </a:xfrm>
        </p:spPr>
        <p:txBody>
          <a:bodyPr lIns="91440" tIns="45720" rIns="91440" bIns="45720" anchor="b" anchorCtr="0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 dirty="0" smtClean="0"/>
              <a:t>Source: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>
          <a:xfrm>
            <a:off x="4114800" y="6492240"/>
            <a:ext cx="914400" cy="182880"/>
          </a:xfrm>
        </p:spPr>
        <p:txBody>
          <a:bodyPr/>
          <a:lstStyle/>
          <a:p>
            <a:pPr algn="ctr"/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85" y="6400453"/>
            <a:ext cx="1280160" cy="3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66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Working Draft Text" hidden="1"/>
          <p:cNvSpPr txBox="1">
            <a:spLocks noChangeArrowheads="1"/>
          </p:cNvSpPr>
          <p:nvPr/>
        </p:nvSpPr>
        <p:spPr bwMode="auto">
          <a:xfrm>
            <a:off x="685800" y="61913"/>
            <a:ext cx="984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charset="0"/>
              </a:rPr>
              <a:t>WORKING DRAFT</a:t>
            </a:r>
          </a:p>
        </p:txBody>
      </p:sp>
      <p:sp>
        <p:nvSpPr>
          <p:cNvPr id="79882" name="McK Document type" hidden="1"/>
          <p:cNvSpPr txBox="1">
            <a:spLocks noChangeArrowheads="1"/>
          </p:cNvSpPr>
          <p:nvPr/>
        </p:nvSpPr>
        <p:spPr bwMode="auto">
          <a:xfrm>
            <a:off x="685800" y="4973638"/>
            <a:ext cx="4935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Document type</a:t>
            </a:r>
          </a:p>
        </p:txBody>
      </p:sp>
      <p:sp>
        <p:nvSpPr>
          <p:cNvPr id="79883" name="McK Date" hidden="1"/>
          <p:cNvSpPr txBox="1">
            <a:spLocks noChangeArrowheads="1"/>
          </p:cNvSpPr>
          <p:nvPr/>
        </p:nvSpPr>
        <p:spPr bwMode="auto">
          <a:xfrm>
            <a:off x="685800" y="5243513"/>
            <a:ext cx="4935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Date</a:t>
            </a:r>
          </a:p>
        </p:txBody>
      </p:sp>
      <p:sp>
        <p:nvSpPr>
          <p:cNvPr id="79886" name="Working Draft" hidden="1"/>
          <p:cNvSpPr txBox="1">
            <a:spLocks noChangeArrowheads="1"/>
          </p:cNvSpPr>
          <p:nvPr/>
        </p:nvSpPr>
        <p:spPr bwMode="auto">
          <a:xfrm>
            <a:off x="685800" y="217488"/>
            <a:ext cx="2959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cs typeface="Arial" charset="0"/>
              </a:rPr>
              <a:t>Last Modified 10/7/2010 10:21:20 PM India Standard Time</a:t>
            </a:r>
          </a:p>
        </p:txBody>
      </p:sp>
      <p:sp>
        <p:nvSpPr>
          <p:cNvPr id="79887" name="Printed" hidden="1"/>
          <p:cNvSpPr txBox="1">
            <a:spLocks noChangeArrowheads="1"/>
          </p:cNvSpPr>
          <p:nvPr/>
        </p:nvSpPr>
        <p:spPr bwMode="auto">
          <a:xfrm>
            <a:off x="685800" y="374650"/>
            <a:ext cx="361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000000"/>
                </a:solidFill>
                <a:cs typeface="Arial" charset="0"/>
              </a:rPr>
              <a:t>Printed 10/7/2010 9:11:42 PM India Standard Time</a:t>
            </a:r>
            <a:endParaRPr lang="en-US" sz="9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07" name="doc id"/>
          <p:cNvSpPr txBox="1">
            <a:spLocks noChangeArrowheads="1"/>
          </p:cNvSpPr>
          <p:nvPr/>
        </p:nvSpPr>
        <p:spPr bwMode="auto">
          <a:xfrm>
            <a:off x="8934450" y="-201613"/>
            <a:ext cx="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320" y="6492240"/>
            <a:ext cx="2895600" cy="18288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DRAFT - for discussion purposes</a:t>
            </a: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2240"/>
            <a:ext cx="914400" cy="182880"/>
          </a:xfrm>
        </p:spPr>
        <p:txBody>
          <a:bodyPr/>
          <a:lstStyle/>
          <a:p>
            <a:pPr algn="ctr"/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Title Placeholder 1"/>
          <p:cNvSpPr>
            <a:spLocks noGrp="1"/>
          </p:cNvSpPr>
          <p:nvPr>
            <p:ph type="ctrTitle"/>
          </p:nvPr>
        </p:nvSpPr>
        <p:spPr bwMode="auto">
          <a:xfrm>
            <a:off x="685800" y="3325495"/>
            <a:ext cx="7315200" cy="492443"/>
          </a:xfrm>
        </p:spPr>
        <p:txBody>
          <a:bodyPr anchor="t"/>
          <a:lstStyle>
            <a:lvl1pPr>
              <a:defRPr sz="3200" b="1" smtClean="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685800" y="4273550"/>
            <a:ext cx="7315200" cy="244475"/>
          </a:xfrm>
        </p:spPr>
        <p:txBody>
          <a:bodyPr/>
          <a:lstStyle>
            <a:lvl1pPr>
              <a:defRPr smtClean="0">
                <a:latin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24" y="4864963"/>
            <a:ext cx="1505715" cy="16184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9567"/>
            <a:ext cx="5715000" cy="1457325"/>
          </a:xfrm>
          <a:prstGeom prst="rect">
            <a:avLst/>
          </a:prstGeom>
        </p:spPr>
      </p:pic>
      <p:pic>
        <p:nvPicPr>
          <p:cNvPr id="13314" name="Picture 2" descr="H:\Admin-WED\logos\logo_vertical CCC Main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01" y="4864963"/>
            <a:ext cx="2423160" cy="16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574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7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42888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85" y="6400453"/>
            <a:ext cx="1280160" cy="3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357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Placeholder 1"/>
          <p:cNvSpPr>
            <a:spLocks noGrp="1"/>
          </p:cNvSpPr>
          <p:nvPr>
            <p:ph type="ctrTitle"/>
          </p:nvPr>
        </p:nvSpPr>
        <p:spPr bwMode="auto">
          <a:xfrm>
            <a:off x="685800" y="3325503"/>
            <a:ext cx="7315200" cy="492443"/>
          </a:xfrm>
        </p:spPr>
        <p:txBody>
          <a:bodyPr anchor="t"/>
          <a:lstStyle>
            <a:lvl1pPr>
              <a:defRPr sz="3200" b="1" smtClean="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9876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685800" y="4273560"/>
            <a:ext cx="7315200" cy="246221"/>
          </a:xfrm>
        </p:spPr>
        <p:txBody>
          <a:bodyPr/>
          <a:lstStyle>
            <a:lvl1pPr>
              <a:defRPr smtClean="0">
                <a:latin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79880" name="Working Draft Text" hidden="1"/>
          <p:cNvSpPr txBox="1">
            <a:spLocks noChangeArrowheads="1"/>
          </p:cNvSpPr>
          <p:nvPr/>
        </p:nvSpPr>
        <p:spPr bwMode="auto">
          <a:xfrm>
            <a:off x="685800" y="61922"/>
            <a:ext cx="9842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charset="0"/>
              </a:rPr>
              <a:t>WORKING DRAFT</a:t>
            </a:r>
          </a:p>
        </p:txBody>
      </p:sp>
      <p:sp>
        <p:nvSpPr>
          <p:cNvPr id="79882" name="McK Document type" hidden="1"/>
          <p:cNvSpPr txBox="1">
            <a:spLocks noChangeArrowheads="1"/>
          </p:cNvSpPr>
          <p:nvPr/>
        </p:nvSpPr>
        <p:spPr bwMode="auto">
          <a:xfrm>
            <a:off x="685800" y="4970920"/>
            <a:ext cx="49355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Document type</a:t>
            </a:r>
          </a:p>
        </p:txBody>
      </p:sp>
      <p:sp>
        <p:nvSpPr>
          <p:cNvPr id="79883" name="McK Date" hidden="1"/>
          <p:cNvSpPr txBox="1">
            <a:spLocks noChangeArrowheads="1"/>
          </p:cNvSpPr>
          <p:nvPr/>
        </p:nvSpPr>
        <p:spPr bwMode="auto">
          <a:xfrm>
            <a:off x="685800" y="5243514"/>
            <a:ext cx="49355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Date</a:t>
            </a:r>
          </a:p>
        </p:txBody>
      </p:sp>
      <p:sp>
        <p:nvSpPr>
          <p:cNvPr id="79886" name="Working Draft" hidden="1"/>
          <p:cNvSpPr txBox="1">
            <a:spLocks noChangeArrowheads="1"/>
          </p:cNvSpPr>
          <p:nvPr/>
        </p:nvSpPr>
        <p:spPr bwMode="auto">
          <a:xfrm>
            <a:off x="685800" y="217496"/>
            <a:ext cx="29591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cs typeface="Arial" charset="0"/>
              </a:rPr>
              <a:t>Last Modified 10/7/2010 10:21:20 PM India Standard Time</a:t>
            </a:r>
          </a:p>
        </p:txBody>
      </p:sp>
      <p:sp>
        <p:nvSpPr>
          <p:cNvPr id="79887" name="Printed" hidden="1"/>
          <p:cNvSpPr txBox="1">
            <a:spLocks noChangeArrowheads="1"/>
          </p:cNvSpPr>
          <p:nvPr/>
        </p:nvSpPr>
        <p:spPr bwMode="auto">
          <a:xfrm>
            <a:off x="685800" y="374651"/>
            <a:ext cx="3619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000000"/>
                </a:solidFill>
                <a:cs typeface="Arial" charset="0"/>
              </a:rPr>
              <a:t>Printed 10/7/2010 9:11:42 PM India Standard Time</a:t>
            </a:r>
            <a:endParaRPr lang="en-US" sz="9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07" name="doc id"/>
          <p:cNvSpPr txBox="1">
            <a:spLocks noChangeArrowheads="1"/>
          </p:cNvSpPr>
          <p:nvPr/>
        </p:nvSpPr>
        <p:spPr bwMode="auto">
          <a:xfrm>
            <a:off x="8934398" y="-201613"/>
            <a:ext cx="6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35" y="4864967"/>
            <a:ext cx="1505715" cy="1618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9567"/>
            <a:ext cx="5715000" cy="1457326"/>
          </a:xfrm>
          <a:prstGeom prst="rect">
            <a:avLst/>
          </a:prstGeom>
        </p:spPr>
      </p:pic>
      <p:sp>
        <p:nvSpPr>
          <p:cNvPr id="15" name="Text Placeholder 2"/>
          <p:cNvSpPr txBox="1">
            <a:spLocks/>
          </p:cNvSpPr>
          <p:nvPr userDrawn="1"/>
        </p:nvSpPr>
        <p:spPr bwMode="auto">
          <a:xfrm>
            <a:off x="685800" y="4883128"/>
            <a:ext cx="7315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lang="en-US" sz="1400" dirty="0">
                <a:solidFill>
                  <a:prstClr val="black"/>
                </a:solidFill>
              </a:rPr>
              <a:t>Tuesday, October 14, 2014</a:t>
            </a:r>
          </a:p>
        </p:txBody>
      </p:sp>
    </p:spTree>
    <p:extLst>
      <p:ext uri="{BB962C8B-B14F-4D97-AF65-F5344CB8AC3E}">
        <p14:creationId xmlns:p14="http://schemas.microsoft.com/office/powerpoint/2010/main" val="334440932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42889"/>
            <a:ext cx="6400800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2319" y="6254461"/>
            <a:ext cx="8686800" cy="230832"/>
          </a:xfrm>
        </p:spPr>
        <p:txBody>
          <a:bodyPr lIns="91440" tIns="45720" rIns="91440" bIns="45720" anchor="b" anchorCtr="0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 dirty="0" smtClean="0"/>
              <a:t>Source: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Tuesday, October 14, 2014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DRAFT - for discussion purposes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2240"/>
            <a:ext cx="914400" cy="182880"/>
          </a:xfrm>
        </p:spPr>
        <p:txBody>
          <a:bodyPr/>
          <a:lstStyle/>
          <a:p>
            <a:pPr algn="ctr"/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85" y="6400453"/>
            <a:ext cx="1280160" cy="326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88" y="182880"/>
            <a:ext cx="2281890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196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42889"/>
            <a:ext cx="6400800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1523" y="825501"/>
            <a:ext cx="8595360" cy="1231106"/>
          </a:xfrm>
        </p:spPr>
        <p:txBody>
          <a:bodyPr/>
          <a:lstStyle>
            <a:lvl2pPr marL="193675" indent="-192088">
              <a:buClrTx/>
              <a:buSzPct val="120000"/>
              <a:buFont typeface="Arial" pitchFamily="34" charset="0"/>
              <a:buChar char="•"/>
              <a:defRPr/>
            </a:lvl2pPr>
            <a:lvl3pPr marL="457200" indent="-261938">
              <a:buClrTx/>
              <a:buSzPct val="120000"/>
              <a:buFont typeface="Arial" pitchFamily="34" charset="0"/>
              <a:buChar char="•"/>
              <a:defRPr/>
            </a:lvl3pPr>
            <a:lvl4pPr marL="614363" indent="-155575">
              <a:buClrTx/>
              <a:buSzPct val="120000"/>
              <a:buFont typeface="Arial" pitchFamily="34" charset="0"/>
              <a:buChar char="•"/>
              <a:defRPr/>
            </a:lvl4pPr>
            <a:lvl5pPr marL="746125" indent="-130175">
              <a:buClrTx/>
              <a:buSzPct val="12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2319" y="6254461"/>
            <a:ext cx="8686800" cy="230832"/>
          </a:xfrm>
        </p:spPr>
        <p:txBody>
          <a:bodyPr lIns="91440" tIns="45720" rIns="91440" bIns="45720" anchor="b" anchorCtr="0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 dirty="0" smtClean="0"/>
              <a:t>Source: 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Tuesday, October 14, 2014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DRAFT - for discussion purposes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>
          <a:xfrm>
            <a:off x="4114800" y="6492240"/>
            <a:ext cx="914400" cy="182880"/>
          </a:xfrm>
        </p:spPr>
        <p:txBody>
          <a:bodyPr/>
          <a:lstStyle/>
          <a:p>
            <a:pPr algn="ctr"/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85" y="6400453"/>
            <a:ext cx="1280160" cy="3264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09" y="182880"/>
            <a:ext cx="2286000" cy="109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223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Working Draft Text" hidden="1"/>
          <p:cNvSpPr txBox="1">
            <a:spLocks noChangeArrowheads="1"/>
          </p:cNvSpPr>
          <p:nvPr/>
        </p:nvSpPr>
        <p:spPr bwMode="auto">
          <a:xfrm>
            <a:off x="685800" y="61922"/>
            <a:ext cx="9842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charset="0"/>
              </a:rPr>
              <a:t>WORKING DRAFT</a:t>
            </a:r>
          </a:p>
        </p:txBody>
      </p:sp>
      <p:sp>
        <p:nvSpPr>
          <p:cNvPr id="79882" name="McK Document type" hidden="1"/>
          <p:cNvSpPr txBox="1">
            <a:spLocks noChangeArrowheads="1"/>
          </p:cNvSpPr>
          <p:nvPr/>
        </p:nvSpPr>
        <p:spPr bwMode="auto">
          <a:xfrm>
            <a:off x="685800" y="4970920"/>
            <a:ext cx="49355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Document type</a:t>
            </a:r>
          </a:p>
        </p:txBody>
      </p:sp>
      <p:sp>
        <p:nvSpPr>
          <p:cNvPr id="79883" name="McK Date" hidden="1"/>
          <p:cNvSpPr txBox="1">
            <a:spLocks noChangeArrowheads="1"/>
          </p:cNvSpPr>
          <p:nvPr/>
        </p:nvSpPr>
        <p:spPr bwMode="auto">
          <a:xfrm>
            <a:off x="685800" y="5243514"/>
            <a:ext cx="49355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Date</a:t>
            </a:r>
          </a:p>
        </p:txBody>
      </p:sp>
      <p:sp>
        <p:nvSpPr>
          <p:cNvPr id="79886" name="Working Draft" hidden="1"/>
          <p:cNvSpPr txBox="1">
            <a:spLocks noChangeArrowheads="1"/>
          </p:cNvSpPr>
          <p:nvPr/>
        </p:nvSpPr>
        <p:spPr bwMode="auto">
          <a:xfrm>
            <a:off x="685800" y="217496"/>
            <a:ext cx="29591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cs typeface="Arial" charset="0"/>
              </a:rPr>
              <a:t>Last Modified 10/7/2010 10:21:20 PM India Standard Time</a:t>
            </a:r>
          </a:p>
        </p:txBody>
      </p:sp>
      <p:sp>
        <p:nvSpPr>
          <p:cNvPr id="79887" name="Printed" hidden="1"/>
          <p:cNvSpPr txBox="1">
            <a:spLocks noChangeArrowheads="1"/>
          </p:cNvSpPr>
          <p:nvPr/>
        </p:nvSpPr>
        <p:spPr bwMode="auto">
          <a:xfrm>
            <a:off x="685800" y="374651"/>
            <a:ext cx="3619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000000"/>
                </a:solidFill>
                <a:cs typeface="Arial" charset="0"/>
              </a:rPr>
              <a:t>Printed 10/7/2010 9:11:42 PM India Standard Time</a:t>
            </a:r>
            <a:endParaRPr lang="en-US" sz="9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07" name="doc id"/>
          <p:cNvSpPr txBox="1">
            <a:spLocks noChangeArrowheads="1"/>
          </p:cNvSpPr>
          <p:nvPr/>
        </p:nvSpPr>
        <p:spPr bwMode="auto">
          <a:xfrm>
            <a:off x="8934398" y="-201613"/>
            <a:ext cx="6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305" y="6492240"/>
            <a:ext cx="2133600" cy="182880"/>
          </a:xfrm>
        </p:spPr>
        <p:txBody>
          <a:bodyPr/>
          <a:lstStyle/>
          <a:p>
            <a:pPr algn="r"/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Tuesday, October 14, 2014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320" y="6492240"/>
            <a:ext cx="2895600" cy="18288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DRAFT - for discussion purposes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2240"/>
            <a:ext cx="914400" cy="182880"/>
          </a:xfrm>
        </p:spPr>
        <p:txBody>
          <a:bodyPr/>
          <a:lstStyle/>
          <a:p>
            <a:pPr algn="ctr"/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Title Placeholder 1"/>
          <p:cNvSpPr>
            <a:spLocks noGrp="1"/>
          </p:cNvSpPr>
          <p:nvPr>
            <p:ph type="ctrTitle"/>
          </p:nvPr>
        </p:nvSpPr>
        <p:spPr bwMode="auto">
          <a:xfrm>
            <a:off x="685800" y="3325503"/>
            <a:ext cx="7315200" cy="492443"/>
          </a:xfrm>
        </p:spPr>
        <p:txBody>
          <a:bodyPr anchor="t"/>
          <a:lstStyle>
            <a:lvl1pPr>
              <a:defRPr sz="3200" b="1" smtClean="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685800" y="4273560"/>
            <a:ext cx="7315200" cy="246221"/>
          </a:xfrm>
        </p:spPr>
        <p:txBody>
          <a:bodyPr/>
          <a:lstStyle>
            <a:lvl1pPr>
              <a:defRPr smtClean="0">
                <a:latin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35" y="4864967"/>
            <a:ext cx="1505715" cy="16184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9567"/>
            <a:ext cx="5715000" cy="145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0584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Tuesday, October 14, 2014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DRAFT - for discussion purposes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2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5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3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3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inquiry2improvement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hyperlink" Target="http://www.inquiry2improvement.com/" TargetMode="Externa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hyperlink" Target="http://www.inquiry2improvement.com/" TargetMode="Externa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43.xml"/><Relationship Id="rId7" Type="http://schemas.openxmlformats.org/officeDocument/2006/relationships/vmlDrawing" Target="../drawings/vmlDrawing4.v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44.xml"/><Relationship Id="rId9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48.xml"/><Relationship Id="rId7" Type="http://schemas.openxmlformats.org/officeDocument/2006/relationships/vmlDrawing" Target="../drawings/vmlDrawing5.v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49.xml"/><Relationship Id="rId9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53.xml"/><Relationship Id="rId7" Type="http://schemas.openxmlformats.org/officeDocument/2006/relationships/vmlDrawing" Target="../drawings/vmlDrawing6.v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15.emf"/><Relationship Id="rId4" Type="http://schemas.openxmlformats.org/officeDocument/2006/relationships/slideLayout" Target="../slideLayouts/slideLayout54.xml"/><Relationship Id="rId9" Type="http://schemas.openxmlformats.org/officeDocument/2006/relationships/oleObject" Target="../embeddings/oleObject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9975" y="6390406"/>
            <a:ext cx="2624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 smtClean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  <a:hlinkClick r:id="rId17"/>
              </a:rPr>
              <a:t>www.inquiry2improvement.com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 smtClean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66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9975" y="6390406"/>
            <a:ext cx="2624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 smtClean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  <a:hlinkClick r:id="rId18"/>
              </a:rPr>
              <a:t>www.inquiry2improvement.com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 smtClean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28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>
    <p:dissolv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9975" y="6390406"/>
            <a:ext cx="2624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 smtClean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  <a:hlinkClick r:id="rId17"/>
              </a:rPr>
              <a:t>www.inquiry2improvement.com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 smtClean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57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McK 2. Slide Title"/>
          <p:cNvSpPr>
            <a:spLocks noGrp="1"/>
          </p:cNvSpPr>
          <p:nvPr>
            <p:ph type="title"/>
          </p:nvPr>
        </p:nvSpPr>
        <p:spPr bwMode="gray">
          <a:xfrm>
            <a:off x="190500" y="242888"/>
            <a:ext cx="8742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656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99371" y="813111"/>
            <a:ext cx="46101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4114800" y="6492240"/>
            <a:ext cx="9144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9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46125" indent="-130175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McK 2. Slide Title"/>
          <p:cNvSpPr>
            <a:spLocks noGrp="1"/>
          </p:cNvSpPr>
          <p:nvPr>
            <p:ph type="title"/>
          </p:nvPr>
        </p:nvSpPr>
        <p:spPr bwMode="gray">
          <a:xfrm>
            <a:off x="190500" y="242888"/>
            <a:ext cx="8742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656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99371" y="813111"/>
            <a:ext cx="46101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4114800" y="6492240"/>
            <a:ext cx="9144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2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46125" indent="-130175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591" y="1589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9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McK 2. Slide Title"/>
          <p:cNvSpPr>
            <a:spLocks noGrp="1"/>
          </p:cNvSpPr>
          <p:nvPr>
            <p:ph type="title"/>
          </p:nvPr>
        </p:nvSpPr>
        <p:spPr bwMode="gray">
          <a:xfrm>
            <a:off x="190514" y="242889"/>
            <a:ext cx="8742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656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99371" y="813111"/>
            <a:ext cx="46101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5091305" y="6492240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Tuesday, October 14, 2014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212320" y="6492240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DRAFT - for discussion purposes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4114800" y="6492240"/>
            <a:ext cx="9144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8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46125" indent="-130175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quiry2improvement.com/publications-resources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quiry2improvemen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hyperlink" Target="mailto:davis.jenkins@gmail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171" y="479324"/>
            <a:ext cx="7870371" cy="3178276"/>
          </a:xfrm>
        </p:spPr>
        <p:txBody>
          <a:bodyPr anchor="t"/>
          <a:lstStyle/>
          <a:p>
            <a:r>
              <a:rPr lang="en-US" sz="4400" b="1" dirty="0" smtClean="0"/>
              <a:t>Discussion Guide for</a:t>
            </a:r>
            <a:br>
              <a:rPr lang="en-US" sz="4400" b="1" dirty="0" smtClean="0"/>
            </a:br>
            <a:r>
              <a:rPr lang="en-US" sz="4400" b="1" i="1" dirty="0" smtClean="0"/>
              <a:t>Guided Pathways Demystified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2819400" y="5212080"/>
            <a:ext cx="5943600" cy="161972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Dr. Rob Johnstone</a:t>
            </a:r>
          </a:p>
          <a:p>
            <a:pPr fontAlgn="auto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January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2016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926539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2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 lvl="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How </a:t>
            </a:r>
            <a:r>
              <a:rPr lang="en-US" sz="3200" dirty="0"/>
              <a:t>can we build a structure that allows for some student exploration and choice without allowing students to wander aimlessly around the curriculum?  </a:t>
            </a:r>
            <a:endParaRPr lang="en-US" sz="3200" dirty="0" smtClean="0"/>
          </a:p>
          <a:p>
            <a:pPr marL="731520" lvl="1">
              <a:spcAft>
                <a:spcPts val="1200"/>
              </a:spcAft>
              <a:buClr>
                <a:srgbClr val="2C7D88"/>
              </a:buClr>
            </a:pPr>
            <a:r>
              <a:rPr lang="en-US" sz="2800" dirty="0"/>
              <a:t> </a:t>
            </a:r>
            <a:r>
              <a:rPr lang="en-US" sz="2800" dirty="0" smtClean="0"/>
              <a:t>What </a:t>
            </a:r>
            <a:r>
              <a:rPr lang="en-US" sz="2800" dirty="0"/>
              <a:t>does this look like in effective practice for the student?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endParaRPr lang="en-US" dirty="0" smtClean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2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 lvl="0">
              <a:spcAft>
                <a:spcPts val="1200"/>
              </a:spcAft>
              <a:buClr>
                <a:srgbClr val="2C7D88"/>
              </a:buClr>
            </a:pPr>
            <a:r>
              <a:rPr lang="en-US" sz="3200" dirty="0"/>
              <a:t>What are the barriers to students choosing programs instead of a semester of courses upon entry to </a:t>
            </a:r>
            <a:r>
              <a:rPr lang="en-US" sz="3200" dirty="0" smtClean="0"/>
              <a:t>your </a:t>
            </a:r>
            <a:r>
              <a:rPr lang="en-US" sz="3200" dirty="0"/>
              <a:t>college?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endParaRPr lang="en-US" dirty="0" smtClean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2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 fontScale="92500" lnSpcReduction="20000"/>
          </a:bodyPr>
          <a:lstStyle/>
          <a:p>
            <a:pPr marL="457200" lvl="0">
              <a:spcAft>
                <a:spcPts val="1200"/>
              </a:spcAft>
              <a:buClr>
                <a:srgbClr val="2C7D88"/>
              </a:buClr>
            </a:pPr>
            <a:r>
              <a:rPr lang="en-US" sz="3200" dirty="0"/>
              <a:t>Assume that we selected six "career focus areas" for your college to help structure student choices of programs, and that the draft list started with Business, Social Sciences &amp; Human Services, STEM, Health and Biosciences, Art, Humanities &amp; Design, and Manufacturing &amp; Construction Technology.  </a:t>
            </a:r>
            <a:endParaRPr lang="en-US" sz="3200" dirty="0" smtClean="0"/>
          </a:p>
          <a:p>
            <a:pPr marL="457200" lvl="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How </a:t>
            </a:r>
            <a:r>
              <a:rPr lang="en-US" sz="3200" dirty="0"/>
              <a:t>do you think this would work at your college?  </a:t>
            </a:r>
            <a:endParaRPr lang="en-US" sz="3200" dirty="0" smtClean="0"/>
          </a:p>
          <a:p>
            <a:pPr marL="731520" lvl="1">
              <a:spcAft>
                <a:spcPts val="1200"/>
              </a:spcAft>
              <a:buClr>
                <a:srgbClr val="2C7D88"/>
              </a:buClr>
            </a:pPr>
            <a:r>
              <a:rPr lang="en-US" sz="2800" dirty="0"/>
              <a:t> </a:t>
            </a:r>
            <a:r>
              <a:rPr lang="en-US" sz="2800" dirty="0" smtClean="0"/>
              <a:t>What </a:t>
            </a:r>
            <a:r>
              <a:rPr lang="en-US" sz="2800" dirty="0"/>
              <a:t>would you add or reframe?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endParaRPr lang="en-US" dirty="0" smtClean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C7D88"/>
                </a:solidFill>
              </a:rPr>
              <a:t>Top 10 FAQs – Question </a:t>
            </a:r>
            <a:r>
              <a:rPr lang="en-US" sz="3600" dirty="0" smtClean="0">
                <a:solidFill>
                  <a:srgbClr val="2C7D88"/>
                </a:solidFill>
              </a:rPr>
              <a:t>#3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u="sng" dirty="0" smtClean="0"/>
              <a:t>Question 3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dirty="0" smtClean="0"/>
              <a:t>Won’t we sacrifice quality when we move to guided pathways?</a:t>
            </a:r>
            <a:endParaRPr lang="en-US" sz="3200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608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3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sz="3200" dirty="0"/>
              <a:t>How does your model for institutional learning outcomes / GE outcomes differ from those described in the guide as the "Four C's" - communication, computation, critical thinking &amp; global citizenship?  </a:t>
            </a:r>
            <a:endParaRPr lang="en-US" sz="3200" dirty="0" smtClean="0"/>
          </a:p>
          <a:p>
            <a:pPr marL="731520" lvl="1">
              <a:spcAft>
                <a:spcPts val="1200"/>
              </a:spcAft>
              <a:buClr>
                <a:srgbClr val="2C7D88"/>
              </a:buClr>
            </a:pPr>
            <a:r>
              <a:rPr lang="en-US" dirty="0"/>
              <a:t> </a:t>
            </a:r>
            <a:r>
              <a:rPr lang="en-US" sz="2800" dirty="0" smtClean="0"/>
              <a:t>What </a:t>
            </a:r>
            <a:r>
              <a:rPr lang="en-US" sz="2800" dirty="0"/>
              <a:t>else helps you operationalize "quality" at your college?</a:t>
            </a:r>
          </a:p>
          <a:p>
            <a:pPr marL="457200" lvl="0">
              <a:spcAft>
                <a:spcPts val="1200"/>
              </a:spcAft>
              <a:buClr>
                <a:srgbClr val="2C7D88"/>
              </a:buClr>
            </a:pPr>
            <a:endParaRPr lang="en-US" dirty="0" smtClean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3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 lvl="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How </a:t>
            </a:r>
            <a:r>
              <a:rPr lang="en-US" sz="3200" dirty="0"/>
              <a:t>might the reduction of the number of general education course options impact the student achievement of your general education </a:t>
            </a:r>
            <a:r>
              <a:rPr lang="en-US" sz="3200" dirty="0" smtClean="0"/>
              <a:t>outcomes?</a:t>
            </a:r>
          </a:p>
          <a:p>
            <a:pPr marL="731520" lvl="1">
              <a:spcAft>
                <a:spcPts val="1200"/>
              </a:spcAft>
              <a:buClr>
                <a:srgbClr val="2C7D88"/>
              </a:buClr>
            </a:pPr>
            <a:r>
              <a:rPr lang="en-US" sz="3200" dirty="0"/>
              <a:t> </a:t>
            </a:r>
            <a:r>
              <a:rPr lang="en-US" sz="2800" dirty="0" smtClean="0"/>
              <a:t>Why</a:t>
            </a:r>
            <a:r>
              <a:rPr lang="en-US" sz="2800" dirty="0"/>
              <a:t>?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endParaRPr lang="en-US" dirty="0" smtClean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3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3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 lvl="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Why </a:t>
            </a:r>
            <a:r>
              <a:rPr lang="en-US" sz="3200" dirty="0"/>
              <a:t>do you think employers most often report issues with graduates' critical thinking, communication, computation, and problem solving skills?  </a:t>
            </a:r>
            <a:endParaRPr lang="en-US" sz="3200" dirty="0" smtClean="0"/>
          </a:p>
          <a:p>
            <a:pPr marL="731520" lvl="1">
              <a:spcAft>
                <a:spcPts val="1200"/>
              </a:spcAft>
              <a:buClr>
                <a:srgbClr val="2C7D88"/>
              </a:buClr>
            </a:pPr>
            <a:r>
              <a:rPr lang="en-US" sz="2800" dirty="0"/>
              <a:t> </a:t>
            </a:r>
            <a:r>
              <a:rPr lang="en-US" sz="2800" dirty="0" smtClean="0"/>
              <a:t>What </a:t>
            </a:r>
            <a:r>
              <a:rPr lang="en-US" sz="2800" dirty="0"/>
              <a:t>might you do about this at your college?  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endParaRPr lang="en-US" dirty="0" smtClean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3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 lvl="0">
              <a:spcAft>
                <a:spcPts val="1200"/>
              </a:spcAft>
              <a:buClr>
                <a:srgbClr val="2C7D88"/>
              </a:buClr>
            </a:pPr>
            <a:r>
              <a:rPr lang="en-US" sz="3200" dirty="0"/>
              <a:t>As you implement guided pathways at your institution, how are you addressing/embedding these competencies that employers so often feel are lacking?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endParaRPr lang="en-US" dirty="0" smtClean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3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 lvl="0">
              <a:spcAft>
                <a:spcPts val="1200"/>
              </a:spcAft>
              <a:buClr>
                <a:srgbClr val="2C7D88"/>
              </a:buClr>
            </a:pPr>
            <a:r>
              <a:rPr lang="en-US" sz="3200" dirty="0"/>
              <a:t>What metrics and evaluation processes do you use to assess educational "quality" at your institution?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C7D88"/>
                </a:solidFill>
              </a:rPr>
              <a:t>Top 10 FAQs – Question </a:t>
            </a:r>
            <a:r>
              <a:rPr lang="en-US" sz="3600" dirty="0" smtClean="0">
                <a:solidFill>
                  <a:srgbClr val="2C7D88"/>
                </a:solidFill>
              </a:rPr>
              <a:t>#4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u="sng" dirty="0" smtClean="0"/>
              <a:t>Question 4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dirty="0" smtClean="0"/>
              <a:t>Won’t we lose the heart of a liberal arts education when we make students’ journeys more structured?</a:t>
            </a:r>
            <a:endParaRPr lang="en-US" sz="3200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86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2717" y="2441781"/>
            <a:ext cx="6803136" cy="2241717"/>
          </a:xfrm>
        </p:spPr>
        <p:txBody>
          <a:bodyPr/>
          <a:lstStyle/>
          <a:p>
            <a:r>
              <a:rPr lang="en-US" sz="4400" dirty="0" smtClean="0"/>
              <a:t>Demystifying Guided Pathways: </a:t>
            </a:r>
            <a:br>
              <a:rPr lang="en-US" sz="4400" dirty="0" smtClean="0"/>
            </a:br>
            <a:r>
              <a:rPr lang="en-US" sz="4400" dirty="0">
                <a:effectLst/>
              </a:rPr>
              <a:t>Exploring Ten Commonly Asked Questions about Implementing Pathways  </a:t>
            </a:r>
          </a:p>
        </p:txBody>
      </p:sp>
    </p:spTree>
    <p:extLst>
      <p:ext uri="{BB962C8B-B14F-4D97-AF65-F5344CB8AC3E}">
        <p14:creationId xmlns:p14="http://schemas.microsoft.com/office/powerpoint/2010/main" val="23447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4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Can </a:t>
            </a:r>
            <a:r>
              <a:rPr lang="en-US" sz="3200" dirty="0"/>
              <a:t>you see your college adopting the approach where program faculty suggest a default set of electives that "work together" to ensure attainment of GE outcomes for graduates of their program?  </a:t>
            </a:r>
            <a:endParaRPr lang="en-US" sz="3200" dirty="0" smtClean="0"/>
          </a:p>
          <a:p>
            <a:pPr marL="731520" lvl="1">
              <a:spcAft>
                <a:spcPts val="1200"/>
              </a:spcAft>
              <a:buClr>
                <a:srgbClr val="2C7D88"/>
              </a:buClr>
            </a:pPr>
            <a:r>
              <a:rPr lang="en-US" dirty="0"/>
              <a:t> </a:t>
            </a:r>
            <a:r>
              <a:rPr lang="en-US" sz="2800" dirty="0" smtClean="0"/>
              <a:t>Why </a:t>
            </a:r>
            <a:r>
              <a:rPr lang="en-US" sz="2800" dirty="0"/>
              <a:t>or why not?</a:t>
            </a:r>
            <a:endParaRPr lang="en-US" dirty="0"/>
          </a:p>
          <a:p>
            <a:pPr marL="457200" lvl="0">
              <a:spcAft>
                <a:spcPts val="1200"/>
              </a:spcAft>
              <a:buClr>
                <a:srgbClr val="2C7D88"/>
              </a:buClr>
            </a:pP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4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 lvl="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Do </a:t>
            </a:r>
            <a:r>
              <a:rPr lang="en-US" sz="3200" dirty="0"/>
              <a:t>you expect that the general education student experience will get stronger under a guided pathways approach with a recommended / default set of general education course by program?  </a:t>
            </a:r>
            <a:endParaRPr lang="en-US" sz="3200" dirty="0" smtClean="0"/>
          </a:p>
          <a:p>
            <a:pPr marL="731520" lvl="1">
              <a:spcAft>
                <a:spcPts val="1200"/>
              </a:spcAft>
              <a:buClr>
                <a:srgbClr val="2C7D88"/>
              </a:buClr>
            </a:pPr>
            <a:r>
              <a:rPr lang="en-US" sz="2800" dirty="0"/>
              <a:t> </a:t>
            </a:r>
            <a:r>
              <a:rPr lang="en-US" sz="2800" dirty="0" smtClean="0"/>
              <a:t>Why </a:t>
            </a:r>
            <a:r>
              <a:rPr lang="en-US" sz="2800" dirty="0"/>
              <a:t>or why not?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C7D88"/>
                </a:solidFill>
              </a:rPr>
              <a:t>Top 10 FAQs – Question </a:t>
            </a:r>
            <a:r>
              <a:rPr lang="en-US" sz="3600" dirty="0" smtClean="0">
                <a:solidFill>
                  <a:srgbClr val="2C7D88"/>
                </a:solidFill>
              </a:rPr>
              <a:t>#5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u="sng" dirty="0" smtClean="0"/>
              <a:t>Question 5</a:t>
            </a:r>
            <a:r>
              <a:rPr lang="en-US" sz="3200" dirty="0" smtClean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dirty="0" smtClean="0"/>
              <a:t>Won’t faculty lose control over what is taught in their discipline?</a:t>
            </a:r>
            <a:endParaRPr lang="en-US" sz="3200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6311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5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How </a:t>
            </a:r>
            <a:r>
              <a:rPr lang="en-US" sz="3200" dirty="0"/>
              <a:t>have state transfer agreements, guaranteed transfer agreements, or other 4-year articulation agreements already affected course offerings at your college?  </a:t>
            </a:r>
            <a:endParaRPr lang="en-US" sz="3200" dirty="0" smtClean="0"/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Are </a:t>
            </a:r>
            <a:r>
              <a:rPr lang="en-US" sz="3200" dirty="0"/>
              <a:t>transfer changes driven by institutional collaboration or state policy?</a:t>
            </a:r>
          </a:p>
          <a:p>
            <a:pPr marL="457200" lvl="0">
              <a:spcAft>
                <a:spcPts val="1200"/>
              </a:spcAft>
              <a:buClr>
                <a:srgbClr val="2C7D88"/>
              </a:buClr>
            </a:pP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2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5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 lvl="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What </a:t>
            </a:r>
            <a:r>
              <a:rPr lang="en-US" sz="3200" dirty="0"/>
              <a:t>are the one or two most powerful strategies your institution can </a:t>
            </a:r>
            <a:r>
              <a:rPr lang="en-US" sz="3200" dirty="0" smtClean="0"/>
              <a:t>use </a:t>
            </a:r>
            <a:r>
              <a:rPr lang="en-US" sz="3200" dirty="0"/>
              <a:t>to strengthen transfer pathways for your students? 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3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5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 lvl="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How </a:t>
            </a:r>
            <a:r>
              <a:rPr lang="en-US" sz="3200" dirty="0"/>
              <a:t>do you feel about a shift from faculty determining what courses should be taught in their discipline to faculty selecting courses that fit into a student's program of study?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0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C7D88"/>
                </a:solidFill>
              </a:rPr>
              <a:t>Top 10 FAQs – Question </a:t>
            </a:r>
            <a:r>
              <a:rPr lang="en-US" sz="3600" dirty="0" smtClean="0">
                <a:solidFill>
                  <a:srgbClr val="2C7D88"/>
                </a:solidFill>
              </a:rPr>
              <a:t>#6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u="sng" dirty="0" smtClean="0"/>
              <a:t>Question 6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dirty="0" smtClean="0"/>
              <a:t>Won’t we lose enrollment at our college if we decrease swirl with increased structure or by making things mandatory?</a:t>
            </a:r>
            <a:endParaRPr lang="en-US" sz="3200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15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6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What </a:t>
            </a:r>
            <a:r>
              <a:rPr lang="en-US" sz="3200" dirty="0"/>
              <a:t>has the enrollment trend been at your college in the past 3-4 years?  </a:t>
            </a:r>
            <a:endParaRPr lang="en-US" sz="3200" dirty="0" smtClean="0"/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What </a:t>
            </a:r>
            <a:r>
              <a:rPr lang="en-US" sz="3200" dirty="0"/>
              <a:t>is the general consensus on the factors driving your enrollment trend? </a:t>
            </a:r>
            <a:endParaRPr lang="en-US" sz="3200" dirty="0" smtClean="0"/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Do </a:t>
            </a:r>
            <a:r>
              <a:rPr lang="en-US" sz="3200" dirty="0"/>
              <a:t>you have data to support the hypotheses about why enrollment is trending in the way you have observed?</a:t>
            </a:r>
          </a:p>
          <a:p>
            <a:pPr marL="457200" lvl="0">
              <a:spcAft>
                <a:spcPts val="1200"/>
              </a:spcAft>
              <a:buClr>
                <a:srgbClr val="2C7D88"/>
              </a:buClr>
            </a:pP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6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 lvl="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What </a:t>
            </a:r>
            <a:r>
              <a:rPr lang="en-US" sz="3200" dirty="0"/>
              <a:t>is the average number of total units attempted per new student in their first three years at the college? </a:t>
            </a:r>
            <a:endParaRPr lang="en-US" sz="3200" dirty="0" smtClean="0"/>
          </a:p>
          <a:p>
            <a:pPr marL="457200" lvl="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How </a:t>
            </a:r>
            <a:r>
              <a:rPr lang="en-US" sz="3200" dirty="0"/>
              <a:t>can this metric be used to incent guided pathways implementation?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6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 lvl="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What </a:t>
            </a:r>
            <a:r>
              <a:rPr lang="en-US" sz="3200" dirty="0"/>
              <a:t>is the average number of units a student completes when awarded an Associate degree at your institution?  </a:t>
            </a:r>
            <a:endParaRPr lang="en-US" sz="3200" dirty="0" smtClean="0"/>
          </a:p>
          <a:p>
            <a:pPr marL="457200" lvl="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How </a:t>
            </a:r>
            <a:r>
              <a:rPr lang="en-US" sz="3200" dirty="0"/>
              <a:t>would you expect implementation of guided pathways to impact that number?  </a:t>
            </a:r>
            <a:endParaRPr lang="en-US" sz="3200" dirty="0" smtClean="0"/>
          </a:p>
          <a:p>
            <a:pPr marL="457200" lvl="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What </a:t>
            </a:r>
            <a:r>
              <a:rPr lang="en-US" sz="3200" dirty="0"/>
              <a:t>are the implications for return on investment and efficiency metrics?  For students’ Pell Grant eligibility?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Demystifying Guided Pathways </a:t>
            </a:r>
            <a:r>
              <a:rPr lang="en-US" sz="3600" u="sng" dirty="0" smtClean="0">
                <a:solidFill>
                  <a:srgbClr val="2C7D88"/>
                </a:solidFill>
              </a:rPr>
              <a:t>Paper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280161"/>
            <a:ext cx="8385858" cy="4782312"/>
          </a:xfrm>
        </p:spPr>
        <p:txBody>
          <a:bodyPr>
            <a:normAutofit fontScale="92500" lnSpcReduction="10000"/>
          </a:bodyPr>
          <a:lstStyle/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dirty="0" smtClean="0"/>
              <a:t>Released November 2015 by NCII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dirty="0" smtClean="0"/>
              <a:t>Companion to excellent CCRC Book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dirty="0" smtClean="0"/>
              <a:t>Available at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www.inquiry2improvement.com/publications-resources</a:t>
            </a:r>
            <a:r>
              <a:rPr lang="en-US" dirty="0" smtClean="0"/>
              <a:t> 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dirty="0" smtClean="0"/>
              <a:t>Designed to address questions NCII, CCRC, JFF, and Public Agenda have heard in hundreds of guided pathways sessions with faculty, student services professionals and administrators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dirty="0" smtClean="0"/>
              <a:t>Not the defining word – just food for thought!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6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 lvl="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Will </a:t>
            </a:r>
            <a:r>
              <a:rPr lang="en-US" sz="3200" dirty="0"/>
              <a:t>increasing student persistence &amp; progression increase enrollments?  </a:t>
            </a:r>
            <a:endParaRPr lang="en-US" sz="3200" dirty="0" smtClean="0"/>
          </a:p>
          <a:p>
            <a:pPr marL="731520" lvl="1">
              <a:spcAft>
                <a:spcPts val="1200"/>
              </a:spcAft>
              <a:buClr>
                <a:srgbClr val="2C7D88"/>
              </a:buClr>
            </a:pPr>
            <a:r>
              <a:rPr lang="en-US" sz="3200" dirty="0"/>
              <a:t> </a:t>
            </a:r>
            <a:r>
              <a:rPr lang="en-US" sz="2800" dirty="0" smtClean="0"/>
              <a:t>Why </a:t>
            </a:r>
            <a:r>
              <a:rPr lang="en-US" sz="2800" dirty="0"/>
              <a:t>or why not?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4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C7D88"/>
                </a:solidFill>
              </a:rPr>
              <a:t>Top 10 FAQs – Question </a:t>
            </a:r>
            <a:r>
              <a:rPr lang="en-US" sz="3600" dirty="0" smtClean="0">
                <a:solidFill>
                  <a:srgbClr val="2C7D88"/>
                </a:solidFill>
              </a:rPr>
              <a:t>#7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u="sng" dirty="0" smtClean="0"/>
              <a:t>Question 7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dirty="0" smtClean="0"/>
              <a:t>Isn’t all of this “hand-holding” going to create graduates that can’t navigate the workplace / real world?</a:t>
            </a:r>
            <a:endParaRPr lang="en-US" sz="3200" dirty="0"/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endParaRPr lang="en-US" dirty="0" smtClean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6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7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Would </a:t>
            </a:r>
            <a:r>
              <a:rPr lang="en-US" sz="3200" dirty="0"/>
              <a:t>an exercise where faculty &amp; staff tried to enroll at the college &amp; go through the matriculation process or select a 2-year pathway using tools only available to students stimulate conversation on your campus?  </a:t>
            </a:r>
          </a:p>
          <a:p>
            <a:pPr marL="457200" lvl="0">
              <a:spcAft>
                <a:spcPts val="1200"/>
              </a:spcAft>
              <a:buClr>
                <a:srgbClr val="2C7D88"/>
              </a:buClr>
            </a:pP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74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C7D88"/>
                </a:solidFill>
              </a:rPr>
              <a:t>Top 10 FAQs – Question </a:t>
            </a:r>
            <a:r>
              <a:rPr lang="en-US" sz="3600" dirty="0" smtClean="0">
                <a:solidFill>
                  <a:srgbClr val="2C7D88"/>
                </a:solidFill>
              </a:rPr>
              <a:t>#8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u="sng" dirty="0" smtClean="0"/>
              <a:t>Question 8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dirty="0" smtClean="0"/>
              <a:t>Don’t students benefit when they “find themselves” by what looks like wandering to an observer?</a:t>
            </a:r>
            <a:endParaRPr lang="en-US" sz="3200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30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</a:t>
            </a:r>
            <a:r>
              <a:rPr lang="en-US" sz="3600" dirty="0">
                <a:solidFill>
                  <a:srgbClr val="2C7D88"/>
                </a:solidFill>
              </a:rPr>
              <a:t>8</a:t>
            </a:r>
            <a:r>
              <a:rPr lang="en-US" sz="3600" dirty="0" smtClean="0">
                <a:solidFill>
                  <a:srgbClr val="2C7D88"/>
                </a:solidFill>
              </a:rPr>
              <a:t>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 lvl="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If </a:t>
            </a:r>
            <a:r>
              <a:rPr lang="en-US" sz="3200" dirty="0"/>
              <a:t>students are clamoring for more guidance and more structure as the research suggests, why do you think we at the college have traditionally resisting providing it?  </a:t>
            </a:r>
            <a:endParaRPr lang="en-US" sz="3200" dirty="0" smtClean="0"/>
          </a:p>
          <a:p>
            <a:pPr marL="731520" lvl="1">
              <a:spcAft>
                <a:spcPts val="1200"/>
              </a:spcAft>
              <a:buClr>
                <a:srgbClr val="2C7D88"/>
              </a:buClr>
            </a:pPr>
            <a:r>
              <a:rPr lang="en-US" sz="2800" dirty="0"/>
              <a:t> </a:t>
            </a:r>
            <a:r>
              <a:rPr lang="en-US" sz="2800" dirty="0" smtClean="0"/>
              <a:t>What </a:t>
            </a:r>
            <a:r>
              <a:rPr lang="en-US" sz="2800" dirty="0"/>
              <a:t>might we do differently?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869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C7D88"/>
                </a:solidFill>
              </a:rPr>
              <a:t>Top 10 FAQs – Question </a:t>
            </a:r>
            <a:r>
              <a:rPr lang="en-US" sz="3600" dirty="0" smtClean="0">
                <a:solidFill>
                  <a:srgbClr val="2C7D88"/>
                </a:solidFill>
              </a:rPr>
              <a:t>#9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u="sng" dirty="0" smtClean="0"/>
              <a:t>Question 9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dirty="0" smtClean="0"/>
              <a:t>How can students be expected to make career decisions at age 18?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761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9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 What </a:t>
            </a:r>
            <a:r>
              <a:rPr lang="en-US" sz="3200" dirty="0"/>
              <a:t>steps have you taken to integrate the exploration of interests and careers with program selection at your college?  </a:t>
            </a:r>
            <a:endParaRPr lang="en-US" sz="3200" dirty="0" smtClean="0"/>
          </a:p>
          <a:p>
            <a:pPr lvl="0"/>
            <a:r>
              <a:rPr lang="en-US" sz="3200" dirty="0"/>
              <a:t> </a:t>
            </a:r>
            <a:r>
              <a:rPr lang="en-US" sz="3200" dirty="0" smtClean="0"/>
              <a:t>Have </a:t>
            </a:r>
            <a:r>
              <a:rPr lang="en-US" sz="3200" dirty="0"/>
              <a:t>these steps been provided early enough so that students have the information they need to make choices about programs?</a:t>
            </a:r>
          </a:p>
          <a:p>
            <a:pPr marL="457200" lvl="0">
              <a:spcAft>
                <a:spcPts val="1200"/>
              </a:spcAft>
              <a:buClr>
                <a:srgbClr val="2C7D88"/>
              </a:buClr>
            </a:pP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25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9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 What </a:t>
            </a:r>
            <a:r>
              <a:rPr lang="en-US" sz="3200" dirty="0"/>
              <a:t>steps need to be taken in order to implement common first-semester and second-semester course schedules leading to a wide range of programs within a discipline or meta-major?  </a:t>
            </a:r>
          </a:p>
          <a:p>
            <a:pPr marL="457200" lvl="0">
              <a:spcAft>
                <a:spcPts val="1200"/>
              </a:spcAft>
              <a:buClr>
                <a:srgbClr val="2C7D88"/>
              </a:buClr>
            </a:pP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4135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C7D88"/>
                </a:solidFill>
              </a:rPr>
              <a:t>Top 10 FAQs – Question #</a:t>
            </a:r>
            <a:r>
              <a:rPr lang="en-US" sz="3600" dirty="0" smtClean="0">
                <a:solidFill>
                  <a:srgbClr val="2C7D88"/>
                </a:solidFill>
              </a:rPr>
              <a:t>10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u="sng" dirty="0" smtClean="0"/>
              <a:t>Question 10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dirty="0" smtClean="0"/>
              <a:t>Don’t students change careers 4 to 7 times – why then guided pathways?</a:t>
            </a: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2455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10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The </a:t>
            </a:r>
            <a:r>
              <a:rPr lang="en-US" sz="3200" dirty="0"/>
              <a:t>paper asserts there is a connection between attainment of strong general education and preparation for career changes.  Do you see guided pathways as strengthening this link?  </a:t>
            </a:r>
            <a:endParaRPr lang="en-US" sz="3200" dirty="0" smtClean="0"/>
          </a:p>
          <a:p>
            <a:pPr marL="731520" lvl="1">
              <a:spcAft>
                <a:spcPts val="1200"/>
              </a:spcAft>
              <a:buClr>
                <a:srgbClr val="2C7D88"/>
              </a:buClr>
            </a:pPr>
            <a:r>
              <a:rPr lang="en-US" sz="3200" dirty="0"/>
              <a:t> </a:t>
            </a:r>
            <a:r>
              <a:rPr lang="en-US" sz="2800" dirty="0" smtClean="0"/>
              <a:t>Why </a:t>
            </a:r>
            <a:r>
              <a:rPr lang="en-US" sz="2800" dirty="0"/>
              <a:t>or why not?</a:t>
            </a:r>
            <a:r>
              <a:rPr lang="en-US" sz="3200" dirty="0"/>
              <a:t> </a:t>
            </a:r>
          </a:p>
          <a:p>
            <a:pPr marL="457200" lvl="0">
              <a:spcAft>
                <a:spcPts val="1200"/>
              </a:spcAft>
              <a:buClr>
                <a:srgbClr val="2C7D88"/>
              </a:buClr>
            </a:pP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311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Demystifying Guided Pathways </a:t>
            </a:r>
            <a:r>
              <a:rPr lang="en-US" sz="3600" u="sng" dirty="0" smtClean="0">
                <a:solidFill>
                  <a:srgbClr val="2C7D88"/>
                </a:solidFill>
              </a:rPr>
              <a:t>Discussion Guide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280161"/>
            <a:ext cx="8385858" cy="4782312"/>
          </a:xfrm>
        </p:spPr>
        <p:txBody>
          <a:bodyPr>
            <a:normAutofit/>
          </a:bodyPr>
          <a:lstStyle/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dirty="0" smtClean="0"/>
              <a:t>Released in January 2016 to help colleges further explore </a:t>
            </a:r>
            <a:r>
              <a:rPr lang="en-US" i="1" dirty="0" smtClean="0"/>
              <a:t>Guided Pathways Demystified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dirty="0"/>
              <a:t>This PPT is designed to provide </a:t>
            </a:r>
            <a:r>
              <a:rPr lang="en-US" dirty="0" smtClean="0"/>
              <a:t>practitioners </a:t>
            </a:r>
            <a:r>
              <a:rPr lang="en-US" dirty="0"/>
              <a:t>with plug-and-play slides </a:t>
            </a:r>
            <a:r>
              <a:rPr lang="en-US" dirty="0" smtClean="0"/>
              <a:t>with discussion </a:t>
            </a:r>
            <a:r>
              <a:rPr lang="en-US" dirty="0"/>
              <a:t>questions for </a:t>
            </a:r>
            <a:r>
              <a:rPr lang="en-US" dirty="0" smtClean="0"/>
              <a:t>the ten </a:t>
            </a:r>
            <a:r>
              <a:rPr lang="en-US" dirty="0"/>
              <a:t>overarching </a:t>
            </a:r>
            <a:r>
              <a:rPr lang="en-US" dirty="0" smtClean="0"/>
              <a:t>questions from the </a:t>
            </a:r>
            <a:r>
              <a:rPr lang="en-US" dirty="0"/>
              <a:t>paper </a:t>
            </a:r>
            <a:endParaRPr lang="en-US" dirty="0" smtClean="0"/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dirty="0" smtClean="0"/>
              <a:t>Questions are designed </a:t>
            </a:r>
            <a:r>
              <a:rPr lang="en-US" dirty="0"/>
              <a:t>to stimulate campus conversation about these important </a:t>
            </a:r>
            <a:r>
              <a:rPr lang="en-US" dirty="0" smtClean="0"/>
              <a:t>issues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dirty="0" smtClean="0"/>
              <a:t>Not meant to be an ordinal list that you must work through – more a list of options to explore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3352800" cy="1371600"/>
          </a:xfrm>
        </p:spPr>
        <p:txBody>
          <a:bodyPr/>
          <a:lstStyle/>
          <a:p>
            <a:r>
              <a:rPr lang="en-US" dirty="0" smtClean="0"/>
              <a:t>Find Out More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40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287152" cy="3686738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2400" dirty="0"/>
              <a:t>NCII &amp; CCRC </a:t>
            </a:r>
            <a:r>
              <a:rPr lang="en-US" sz="2400" dirty="0" smtClean="0"/>
              <a:t>websites:</a:t>
            </a:r>
          </a:p>
          <a:p>
            <a:pPr marL="274320" lvl="1" indent="0">
              <a:buNone/>
            </a:pPr>
            <a:r>
              <a:rPr lang="en-US" sz="2000" b="0" u="sng" dirty="0" smtClean="0">
                <a:solidFill>
                  <a:srgbClr val="92D050"/>
                </a:solidFill>
                <a:hlinkClick r:id="rId3"/>
              </a:rPr>
              <a:t>www.inquiry2improvement.com</a:t>
            </a:r>
            <a:r>
              <a:rPr lang="en-US" sz="2000" b="0" dirty="0" smtClean="0">
                <a:solidFill>
                  <a:srgbClr val="92D050"/>
                </a:solidFill>
              </a:rPr>
              <a:t> &amp; </a:t>
            </a:r>
            <a:r>
              <a:rPr lang="en-US" sz="2000" b="0" u="sng" dirty="0" smtClean="0">
                <a:solidFill>
                  <a:srgbClr val="92D050"/>
                </a:solidFill>
              </a:rPr>
              <a:t>ccrc.tc.columbia.edu</a:t>
            </a:r>
          </a:p>
          <a:p>
            <a:pPr>
              <a:buClr>
                <a:srgbClr val="FFFF00"/>
              </a:buClr>
            </a:pPr>
            <a:endParaRPr lang="en-US" sz="2400" dirty="0" smtClean="0"/>
          </a:p>
          <a:p>
            <a:pPr>
              <a:buClr>
                <a:srgbClr val="FFFF00"/>
              </a:buClr>
            </a:pPr>
            <a:r>
              <a:rPr lang="en-US" sz="2400" dirty="0" smtClean="0"/>
              <a:t>Dr. Davis Jenkins, Sr. Research Fellow, CCRC 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2400" dirty="0" smtClean="0"/>
              <a:t>    </a:t>
            </a:r>
            <a:r>
              <a:rPr lang="en-US" sz="2000" b="0" dirty="0" smtClean="0">
                <a:hlinkClick r:id="rId4"/>
              </a:rPr>
              <a:t>davisjenkins@gmail.com</a:t>
            </a:r>
            <a:r>
              <a:rPr lang="en-US" sz="2000" b="0" dirty="0" smtClean="0"/>
              <a:t> </a:t>
            </a:r>
          </a:p>
          <a:p>
            <a:pPr marL="0" indent="0">
              <a:buClr>
                <a:srgbClr val="FFFF00"/>
              </a:buClr>
              <a:buNone/>
            </a:pPr>
            <a:endParaRPr lang="en-US" sz="2000" dirty="0" smtClean="0"/>
          </a:p>
          <a:p>
            <a:pPr>
              <a:buClr>
                <a:srgbClr val="FFFF00"/>
              </a:buClr>
            </a:pPr>
            <a:r>
              <a:rPr lang="en-US" sz="2400" dirty="0" smtClean="0"/>
              <a:t>Dr. Rob Johnstone, Founder &amp; President, NCII</a:t>
            </a:r>
          </a:p>
          <a:p>
            <a:pPr marL="274320" lvl="1" indent="0">
              <a:buNone/>
            </a:pPr>
            <a:r>
              <a:rPr lang="en-US" sz="2000" b="0" u="sng" dirty="0" smtClean="0">
                <a:solidFill>
                  <a:srgbClr val="92D050"/>
                </a:solidFill>
              </a:rPr>
              <a:t>rob@inquiry2improvement.com</a:t>
            </a:r>
          </a:p>
          <a:p>
            <a:pPr>
              <a:buClr>
                <a:srgbClr val="FFFF00"/>
              </a:buClr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7298273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Top 10 </a:t>
            </a:r>
            <a:r>
              <a:rPr lang="en-US" sz="3600" dirty="0" smtClean="0">
                <a:solidFill>
                  <a:srgbClr val="2C7D88"/>
                </a:solidFill>
              </a:rPr>
              <a:t>FAQs – Question #1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u="sng" dirty="0" smtClean="0"/>
              <a:t>Question 1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dirty="0" smtClean="0"/>
              <a:t>Isn’t college a meritocracy, where the strong / smart succeed, and the weak / underprepared / unmotivated don’t succeed?</a:t>
            </a:r>
            <a:endParaRPr lang="en-US" sz="3200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1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 What </a:t>
            </a:r>
            <a:r>
              <a:rPr lang="en-US" sz="3200" dirty="0"/>
              <a:t>are your thoughts about the data suggesting such a disparity between high-income and low-income students at the same mid-to-high preparation levels?  </a:t>
            </a:r>
            <a:endParaRPr lang="en-US" sz="3200" dirty="0" smtClean="0"/>
          </a:p>
          <a:p>
            <a:pPr marL="731520" lvl="1">
              <a:spcAft>
                <a:spcPts val="1200"/>
              </a:spcAft>
              <a:buClr>
                <a:srgbClr val="2C7D88"/>
              </a:buClr>
            </a:pPr>
            <a:r>
              <a:rPr lang="en-US" sz="2800" dirty="0" smtClean="0"/>
              <a:t> Do </a:t>
            </a:r>
            <a:r>
              <a:rPr lang="en-US" sz="2800" dirty="0"/>
              <a:t>you see this as a real issue at your college?  If so, how does it manifest itself?</a:t>
            </a:r>
            <a:endParaRPr lang="en-US" sz="2800" dirty="0" smtClean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1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 lvl="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Do </a:t>
            </a:r>
            <a:r>
              <a:rPr lang="en-US" sz="3200" dirty="0"/>
              <a:t>you believe that with scaled guided pathways redesign efforts you could produce the type of transformational changes in outcomes that </a:t>
            </a:r>
            <a:r>
              <a:rPr lang="en-US" sz="3200" dirty="0" smtClean="0"/>
              <a:t>have been achieved at City University of New York (CUNY) ASAP, </a:t>
            </a:r>
            <a:r>
              <a:rPr lang="en-US" sz="3200" dirty="0"/>
              <a:t>Georgia State, and/or City College of </a:t>
            </a:r>
            <a:r>
              <a:rPr lang="en-US" sz="3200" dirty="0" smtClean="0"/>
              <a:t>Chicago? </a:t>
            </a:r>
            <a:r>
              <a:rPr lang="en-US" sz="3200" dirty="0"/>
              <a:t> </a:t>
            </a:r>
            <a:endParaRPr lang="en-US" sz="3200" dirty="0" smtClean="0"/>
          </a:p>
          <a:p>
            <a:pPr marL="731520" lvl="1">
              <a:spcAft>
                <a:spcPts val="1200"/>
              </a:spcAft>
              <a:buClr>
                <a:srgbClr val="2C7D88"/>
              </a:buClr>
            </a:pPr>
            <a:r>
              <a:rPr lang="en-US" sz="2800" dirty="0"/>
              <a:t> </a:t>
            </a:r>
            <a:r>
              <a:rPr lang="en-US" sz="2800" dirty="0" smtClean="0"/>
              <a:t>Why </a:t>
            </a:r>
            <a:r>
              <a:rPr lang="en-US" sz="2800" dirty="0"/>
              <a:t>or why not?</a:t>
            </a:r>
          </a:p>
          <a:p>
            <a:pPr marL="457200">
              <a:spcAft>
                <a:spcPts val="1200"/>
              </a:spcAft>
              <a:buClr>
                <a:srgbClr val="2C7D88"/>
              </a:buClr>
            </a:pPr>
            <a:endParaRPr lang="en-US" dirty="0" smtClean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C7D88"/>
                </a:solidFill>
              </a:rPr>
              <a:t>Top 10 FAQs – Question </a:t>
            </a:r>
            <a:r>
              <a:rPr lang="en-US" sz="3600" dirty="0" smtClean="0">
                <a:solidFill>
                  <a:srgbClr val="2C7D88"/>
                </a:solidFill>
              </a:rPr>
              <a:t>#2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u="sng" dirty="0" smtClean="0"/>
              <a:t>Question 2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2C7D88"/>
              </a:buClr>
              <a:buNone/>
            </a:pPr>
            <a:r>
              <a:rPr lang="en-US" sz="3200" dirty="0" smtClean="0"/>
              <a:t>Isn’t “free choice” the cornerstone of American higher education?</a:t>
            </a:r>
            <a:endParaRPr lang="en-US" sz="3200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6809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93253"/>
            <a:ext cx="8494714" cy="1030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C7D88"/>
                </a:solidFill>
              </a:rPr>
              <a:t>Question 2 Discussion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943" y="1371601"/>
            <a:ext cx="8385858" cy="4782312"/>
          </a:xfrm>
        </p:spPr>
        <p:txBody>
          <a:bodyPr>
            <a:normAutofit/>
          </a:bodyPr>
          <a:lstStyle/>
          <a:p>
            <a:pPr marL="457200">
              <a:spcAft>
                <a:spcPts val="1200"/>
              </a:spcAft>
              <a:buClr>
                <a:srgbClr val="2C7D88"/>
              </a:buClr>
            </a:pPr>
            <a:r>
              <a:rPr lang="en-US" sz="3200" dirty="0" smtClean="0"/>
              <a:t>Do </a:t>
            </a:r>
            <a:r>
              <a:rPr lang="en-US" sz="3200" dirty="0"/>
              <a:t>you think the behavioral economics and social psychology research on the ideal number of choices applies to your students' choices of courses and programs?  </a:t>
            </a:r>
            <a:endParaRPr lang="en-US" sz="3200" dirty="0" smtClean="0"/>
          </a:p>
          <a:p>
            <a:pPr marL="731520" lvl="1">
              <a:spcAft>
                <a:spcPts val="1200"/>
              </a:spcAft>
              <a:buClr>
                <a:srgbClr val="2C7D88"/>
              </a:buClr>
            </a:pPr>
            <a:r>
              <a:rPr lang="en-US" sz="2800" dirty="0"/>
              <a:t> </a:t>
            </a:r>
            <a:r>
              <a:rPr lang="en-US" sz="2800" dirty="0" smtClean="0"/>
              <a:t>Why </a:t>
            </a:r>
            <a:r>
              <a:rPr lang="en-US" sz="2800" dirty="0"/>
              <a:t>or why not?</a:t>
            </a:r>
            <a:r>
              <a:rPr lang="en-US" dirty="0" smtClean="0"/>
              <a:t> 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219200" y="6450377"/>
            <a:ext cx="6477000" cy="270165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2.xml><?xml version="1.0" encoding="utf-8"?>
<a:theme xmlns:a="http://schemas.openxmlformats.org/drawingml/2006/main" name="1_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3.xml><?xml version="1.0" encoding="utf-8"?>
<a:theme xmlns:a="http://schemas.openxmlformats.org/drawingml/2006/main" name="2_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4.xml><?xml version="1.0" encoding="utf-8"?>
<a:theme xmlns:a="http://schemas.openxmlformats.org/drawingml/2006/main" name="1_REI_PP_Template_2012-09-17">
  <a:themeElements>
    <a:clrScheme name="Reinventi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MC Cluster Education_CF_ON0132 1">
        <a:dk1>
          <a:srgbClr val="000000"/>
        </a:dk1>
        <a:lt1>
          <a:srgbClr val="FFFFFF"/>
        </a:lt1>
        <a:dk2>
          <a:srgbClr val="000069"/>
        </a:dk2>
        <a:lt2>
          <a:srgbClr val="7C7C7C"/>
        </a:lt2>
        <a:accent1>
          <a:srgbClr val="DEDEDE"/>
        </a:accent1>
        <a:accent2>
          <a:srgbClr val="7CA1CE"/>
        </a:accent2>
        <a:accent3>
          <a:srgbClr val="FFFFFF"/>
        </a:accent3>
        <a:accent4>
          <a:srgbClr val="000000"/>
        </a:accent4>
        <a:accent5>
          <a:srgbClr val="ECECEC"/>
        </a:accent5>
        <a:accent6>
          <a:srgbClr val="7091BA"/>
        </a:accent6>
        <a:hlink>
          <a:srgbClr val="3F6EA7"/>
        </a:hlink>
        <a:folHlink>
          <a:srgbClr val="0000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REI_PP_Template_2012-09-17">
  <a:themeElements>
    <a:clrScheme name="Reinventi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MC Cluster Education_CF_ON0132 1">
        <a:dk1>
          <a:srgbClr val="000000"/>
        </a:dk1>
        <a:lt1>
          <a:srgbClr val="FFFFFF"/>
        </a:lt1>
        <a:dk2>
          <a:srgbClr val="000069"/>
        </a:dk2>
        <a:lt2>
          <a:srgbClr val="7C7C7C"/>
        </a:lt2>
        <a:accent1>
          <a:srgbClr val="DEDEDE"/>
        </a:accent1>
        <a:accent2>
          <a:srgbClr val="7CA1CE"/>
        </a:accent2>
        <a:accent3>
          <a:srgbClr val="FFFFFF"/>
        </a:accent3>
        <a:accent4>
          <a:srgbClr val="000000"/>
        </a:accent4>
        <a:accent5>
          <a:srgbClr val="ECECEC"/>
        </a:accent5>
        <a:accent6>
          <a:srgbClr val="7091BA"/>
        </a:accent6>
        <a:hlink>
          <a:srgbClr val="3F6EA7"/>
        </a:hlink>
        <a:folHlink>
          <a:srgbClr val="0000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EI_PP_Template_2012-09-17">
  <a:themeElements>
    <a:clrScheme name="Reinventi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MC Cluster Education_CF_ON0132 1">
        <a:dk1>
          <a:srgbClr val="000000"/>
        </a:dk1>
        <a:lt1>
          <a:srgbClr val="FFFFFF"/>
        </a:lt1>
        <a:dk2>
          <a:srgbClr val="000069"/>
        </a:dk2>
        <a:lt2>
          <a:srgbClr val="7C7C7C"/>
        </a:lt2>
        <a:accent1>
          <a:srgbClr val="DEDEDE"/>
        </a:accent1>
        <a:accent2>
          <a:srgbClr val="7CA1CE"/>
        </a:accent2>
        <a:accent3>
          <a:srgbClr val="FFFFFF"/>
        </a:accent3>
        <a:accent4>
          <a:srgbClr val="000000"/>
        </a:accent4>
        <a:accent5>
          <a:srgbClr val="ECECEC"/>
        </a:accent5>
        <a:accent6>
          <a:srgbClr val="7091BA"/>
        </a:accent6>
        <a:hlink>
          <a:srgbClr val="3F6EA7"/>
        </a:hlink>
        <a:folHlink>
          <a:srgbClr val="0000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150462</TotalTime>
  <Words>1313</Words>
  <Application>Microsoft Office PowerPoint</Application>
  <PresentationFormat>On-screen Show (4:3)</PresentationFormat>
  <Paragraphs>130</Paragraphs>
  <Slides>40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Century Gothic</vt:lpstr>
      <vt:lpstr>Wingdings</vt:lpstr>
      <vt:lpstr>Savon</vt:lpstr>
      <vt:lpstr>1_Savon</vt:lpstr>
      <vt:lpstr>2_Savon</vt:lpstr>
      <vt:lpstr>1_REI_PP_Template_2012-09-17</vt:lpstr>
      <vt:lpstr>2_REI_PP_Template_2012-09-17</vt:lpstr>
      <vt:lpstr>REI_PP_Template_2012-09-17</vt:lpstr>
      <vt:lpstr>Image</vt:lpstr>
      <vt:lpstr>think-cell Slide</vt:lpstr>
      <vt:lpstr>Discussion Guide for Guided Pathways Demystified  </vt:lpstr>
      <vt:lpstr>Demystifying Guided Pathways:  Exploring Ten Commonly Asked Questions about Implementing Pathways  </vt:lpstr>
      <vt:lpstr>Demystifying Guided Pathways Paper</vt:lpstr>
      <vt:lpstr>Demystifying Guided Pathways Discussion Guide</vt:lpstr>
      <vt:lpstr>Top 10 FAQs – Question #1</vt:lpstr>
      <vt:lpstr>Question 1 Discussion Questions</vt:lpstr>
      <vt:lpstr>Question 1 Discussion Questions</vt:lpstr>
      <vt:lpstr>Top 10 FAQs – Question #2</vt:lpstr>
      <vt:lpstr>Question 2 Discussion Questions</vt:lpstr>
      <vt:lpstr>Question 2 Discussion Questions</vt:lpstr>
      <vt:lpstr>Question 2 Discussion Questions</vt:lpstr>
      <vt:lpstr>Question 2 Discussion Questions</vt:lpstr>
      <vt:lpstr>Top 10 FAQs – Question #3</vt:lpstr>
      <vt:lpstr>Question 3 Discussion Questions</vt:lpstr>
      <vt:lpstr>Question 3 Discussion Questions</vt:lpstr>
      <vt:lpstr>Question 3 Discussion Questions</vt:lpstr>
      <vt:lpstr>Question 3 Discussion Questions</vt:lpstr>
      <vt:lpstr>Question 3 Discussion Questions</vt:lpstr>
      <vt:lpstr>Top 10 FAQs – Question #4</vt:lpstr>
      <vt:lpstr>Question 4 Discussion Questions</vt:lpstr>
      <vt:lpstr>Question 4 Discussion Questions</vt:lpstr>
      <vt:lpstr>Top 10 FAQs – Question #5</vt:lpstr>
      <vt:lpstr>Question 5 Discussion Questions</vt:lpstr>
      <vt:lpstr>Question 5 Discussion Questions</vt:lpstr>
      <vt:lpstr>Question 5 Discussion Questions</vt:lpstr>
      <vt:lpstr>Top 10 FAQs – Question #6</vt:lpstr>
      <vt:lpstr>Question 6 Discussion Questions</vt:lpstr>
      <vt:lpstr>Question 6 Discussion Questions</vt:lpstr>
      <vt:lpstr>Question 6 Discussion Questions</vt:lpstr>
      <vt:lpstr>Question 6 Discussion Questions</vt:lpstr>
      <vt:lpstr>Top 10 FAQs – Question #7</vt:lpstr>
      <vt:lpstr>Question 7 Discussion Questions</vt:lpstr>
      <vt:lpstr>Top 10 FAQs – Question #8</vt:lpstr>
      <vt:lpstr>Question 8 Discussion Questions</vt:lpstr>
      <vt:lpstr>Top 10 FAQs – Question #9</vt:lpstr>
      <vt:lpstr>Question 9 Discussion Questions</vt:lpstr>
      <vt:lpstr>Question 9 Discussion Questions</vt:lpstr>
      <vt:lpstr>Top 10 FAQs – Question #10</vt:lpstr>
      <vt:lpstr>Question 10 Discussion Questions</vt:lpstr>
      <vt:lpstr>Find Out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</dc:creator>
  <cp:lastModifiedBy>Robert Johnstone</cp:lastModifiedBy>
  <cp:revision>503</cp:revision>
  <cp:lastPrinted>2014-07-14T16:09:47Z</cp:lastPrinted>
  <dcterms:created xsi:type="dcterms:W3CDTF">2013-06-11T18:27:20Z</dcterms:created>
  <dcterms:modified xsi:type="dcterms:W3CDTF">2016-02-04T14:58:33Z</dcterms:modified>
</cp:coreProperties>
</file>