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3"/>
  </p:notesMasterIdLst>
  <p:sldIdLst>
    <p:sldId id="1025" r:id="rId9"/>
    <p:sldId id="1947" r:id="rId10"/>
    <p:sldId id="1959" r:id="rId11"/>
    <p:sldId id="1971" r:id="rId12"/>
    <p:sldId id="1952" r:id="rId13"/>
    <p:sldId id="1981" r:id="rId14"/>
    <p:sldId id="1975" r:id="rId15"/>
    <p:sldId id="1976" r:id="rId16"/>
    <p:sldId id="1977" r:id="rId17"/>
    <p:sldId id="1978" r:id="rId18"/>
    <p:sldId id="1979" r:id="rId19"/>
    <p:sldId id="1955" r:id="rId20"/>
    <p:sldId id="1980" r:id="rId21"/>
    <p:sldId id="1956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77FAC-A4BD-416B-92CA-B3D38F73E87B}" v="1" dt="2020-04-24T19:59:57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907" autoAdjust="0"/>
  </p:normalViewPr>
  <p:slideViewPr>
    <p:cSldViewPr snapToGrid="0">
      <p:cViewPr varScale="1">
        <p:scale>
          <a:sx n="63" d="100"/>
          <a:sy n="63" d="100"/>
        </p:scale>
        <p:origin x="12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C2277FAC-A4BD-416B-92CA-B3D38F73E87B}"/>
    <pc:docChg chg="custSel">
      <pc:chgData name="Robert Johnstone" userId="cb449c38944dd802" providerId="LiveId" clId="{C2277FAC-A4BD-416B-92CA-B3D38F73E87B}" dt="2020-04-24T19:59:48.419" v="0" actId="1592"/>
      <pc:docMkLst>
        <pc:docMk/>
      </pc:docMkLst>
      <pc:sldChg chg="delCm">
        <pc:chgData name="Robert Johnstone" userId="cb449c38944dd802" providerId="LiveId" clId="{C2277FAC-A4BD-416B-92CA-B3D38F73E87B}" dt="2020-04-24T19:59:48.419" v="0" actId="1592"/>
        <pc:sldMkLst>
          <pc:docMk/>
          <pc:sldMk cId="128915136" sldId="1947"/>
        </pc:sldMkLst>
      </pc:sldChg>
    </pc:docChg>
  </pc:docChgLst>
  <pc:docChgLst>
    <pc:chgData name="Robert Johnstone" userId="cb449c38944dd802" providerId="LiveId" clId="{00E079DC-640D-424F-8DF1-351EB8A0556F}"/>
    <pc:docChg chg="custSel addSld delSld modSld sldOrd">
      <pc:chgData name="Robert Johnstone" userId="cb449c38944dd802" providerId="LiveId" clId="{00E079DC-640D-424F-8DF1-351EB8A0556F}" dt="2020-04-02T18:22:36.360" v="323"/>
      <pc:docMkLst>
        <pc:docMk/>
      </pc:docMkLst>
      <pc:sldChg chg="addSp modSp">
        <pc:chgData name="Robert Johnstone" userId="cb449c38944dd802" providerId="LiveId" clId="{00E079DC-640D-424F-8DF1-351EB8A0556F}" dt="2020-04-02T18:22:36.360" v="323"/>
        <pc:sldMkLst>
          <pc:docMk/>
          <pc:sldMk cId="2539340765" sldId="1025"/>
        </pc:sldMkLst>
        <pc:spChg chg="mod">
          <ac:chgData name="Robert Johnstone" userId="cb449c38944dd802" providerId="LiveId" clId="{00E079DC-640D-424F-8DF1-351EB8A0556F}" dt="2020-03-31T16:30:36.719" v="308" actId="20577"/>
          <ac:spMkLst>
            <pc:docMk/>
            <pc:sldMk cId="2539340765" sldId="1025"/>
            <ac:spMk id="3" creationId="{00000000-0000-0000-0000-000000000000}"/>
          </ac:spMkLst>
        </pc:spChg>
        <pc:picChg chg="add">
          <ac:chgData name="Robert Johnstone" userId="cb449c38944dd802" providerId="LiveId" clId="{00E079DC-640D-424F-8DF1-351EB8A0556F}" dt="2020-04-02T18:22:36.360" v="323"/>
          <ac:picMkLst>
            <pc:docMk/>
            <pc:sldMk cId="2539340765" sldId="1025"/>
            <ac:picMk id="5" creationId="{8ABEFA8C-A754-4739-AEB3-9B0D633E139E}"/>
          </ac:picMkLst>
        </pc:picChg>
      </pc:sldChg>
      <pc:sldChg chg="modSp del ord">
        <pc:chgData name="Robert Johnstone" userId="cb449c38944dd802" providerId="LiveId" clId="{00E079DC-640D-424F-8DF1-351EB8A0556F}" dt="2020-03-29T15:48:26.188" v="33" actId="47"/>
        <pc:sldMkLst>
          <pc:docMk/>
          <pc:sldMk cId="1078822957" sldId="1769"/>
        </pc:sldMkLst>
        <pc:spChg chg="mod">
          <ac:chgData name="Robert Johnstone" userId="cb449c38944dd802" providerId="LiveId" clId="{00E079DC-640D-424F-8DF1-351EB8A0556F}" dt="2020-03-29T15:34:46.323" v="9" actId="207"/>
          <ac:spMkLst>
            <pc:docMk/>
            <pc:sldMk cId="1078822957" sldId="1769"/>
            <ac:spMk id="2" creationId="{00000000-0000-0000-0000-000000000000}"/>
          </ac:spMkLst>
        </pc:spChg>
      </pc:sldChg>
      <pc:sldChg chg="modSp">
        <pc:chgData name="Robert Johnstone" userId="cb449c38944dd802" providerId="LiveId" clId="{00E079DC-640D-424F-8DF1-351EB8A0556F}" dt="2020-03-29T17:23:00.640" v="34" actId="113"/>
        <pc:sldMkLst>
          <pc:docMk/>
          <pc:sldMk cId="128915136" sldId="1947"/>
        </pc:sldMkLst>
        <pc:spChg chg="mod">
          <ac:chgData name="Robert Johnstone" userId="cb449c38944dd802" providerId="LiveId" clId="{00E079DC-640D-424F-8DF1-351EB8A0556F}" dt="2020-03-29T15:33:58.862" v="0" actId="207"/>
          <ac:spMkLst>
            <pc:docMk/>
            <pc:sldMk cId="128915136" sldId="1947"/>
            <ac:spMk id="2" creationId="{06FA827F-0835-F743-91A9-F367EFCE32F6}"/>
          </ac:spMkLst>
        </pc:spChg>
        <pc:spChg chg="mod">
          <ac:chgData name="Robert Johnstone" userId="cb449c38944dd802" providerId="LiveId" clId="{00E079DC-640D-424F-8DF1-351EB8A0556F}" dt="2020-03-29T17:23:00.640" v="34" actId="113"/>
          <ac:spMkLst>
            <pc:docMk/>
            <pc:sldMk cId="128915136" sldId="1947"/>
            <ac:spMk id="3" creationId="{6370F228-B789-B249-BADA-2E1CF879D65B}"/>
          </ac:spMkLst>
        </pc:spChg>
      </pc:sldChg>
      <pc:sldChg chg="modSp">
        <pc:chgData name="Robert Johnstone" userId="cb449c38944dd802" providerId="LiveId" clId="{00E079DC-640D-424F-8DF1-351EB8A0556F}" dt="2020-03-29T17:32:53.858" v="297" actId="14100"/>
        <pc:sldMkLst>
          <pc:docMk/>
          <pc:sldMk cId="3720268094" sldId="1952"/>
        </pc:sldMkLst>
        <pc:spChg chg="mod">
          <ac:chgData name="Robert Johnstone" userId="cb449c38944dd802" providerId="LiveId" clId="{00E079DC-640D-424F-8DF1-351EB8A0556F}" dt="2020-03-29T17:24:40.616" v="83" actId="20577"/>
          <ac:spMkLst>
            <pc:docMk/>
            <pc:sldMk cId="3720268094" sldId="1952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32:53.858" v="297" actId="14100"/>
          <ac:spMkLst>
            <pc:docMk/>
            <pc:sldMk cId="3720268094" sldId="1952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27:28.562" v="192" actId="1036"/>
        <pc:sldMkLst>
          <pc:docMk/>
          <pc:sldMk cId="3391632219" sldId="1955"/>
        </pc:sldMkLst>
        <pc:spChg chg="mod">
          <ac:chgData name="Robert Johnstone" userId="cb449c38944dd802" providerId="LiveId" clId="{00E079DC-640D-424F-8DF1-351EB8A0556F}" dt="2020-03-29T17:26:53.803" v="163" actId="20577"/>
          <ac:spMkLst>
            <pc:docMk/>
            <pc:sldMk cId="3391632219" sldId="1955"/>
            <ac:spMk id="2" creationId="{489FC065-4E0A-CC4D-B2A3-53DA6780C94F}"/>
          </ac:spMkLst>
        </pc:spChg>
        <pc:spChg chg="mod">
          <ac:chgData name="Robert Johnstone" userId="cb449c38944dd802" providerId="LiveId" clId="{00E079DC-640D-424F-8DF1-351EB8A0556F}" dt="2020-03-29T17:27:28.562" v="192" actId="1036"/>
          <ac:spMkLst>
            <pc:docMk/>
            <pc:sldMk cId="3391632219" sldId="1955"/>
            <ac:spMk id="4" creationId="{12A78684-835C-5C44-946B-7F76B373D4FB}"/>
          </ac:spMkLst>
        </pc:spChg>
      </pc:sldChg>
      <pc:sldChg chg="modSp">
        <pc:chgData name="Robert Johnstone" userId="cb449c38944dd802" providerId="LiveId" clId="{00E079DC-640D-424F-8DF1-351EB8A0556F}" dt="2020-03-29T17:28:30.601" v="223" actId="113"/>
        <pc:sldMkLst>
          <pc:docMk/>
          <pc:sldMk cId="159093646" sldId="1956"/>
        </pc:sldMkLst>
        <pc:spChg chg="mod">
          <ac:chgData name="Robert Johnstone" userId="cb449c38944dd802" providerId="LiveId" clId="{00E079DC-640D-424F-8DF1-351EB8A0556F}" dt="2020-03-29T15:34:40.894" v="8" actId="207"/>
          <ac:spMkLst>
            <pc:docMk/>
            <pc:sldMk cId="159093646" sldId="1956"/>
            <ac:spMk id="2" creationId="{F04D14F9-5D02-2B49-AD78-450DC353074D}"/>
          </ac:spMkLst>
        </pc:spChg>
        <pc:spChg chg="mod">
          <ac:chgData name="Robert Johnstone" userId="cb449c38944dd802" providerId="LiveId" clId="{00E079DC-640D-424F-8DF1-351EB8A0556F}" dt="2020-03-29T17:28:30.601" v="223" actId="113"/>
          <ac:spMkLst>
            <pc:docMk/>
            <pc:sldMk cId="159093646" sldId="1956"/>
            <ac:spMk id="3" creationId="{AB752E70-FE32-5843-BE9F-04EE06E35745}"/>
          </ac:spMkLst>
        </pc:spChg>
      </pc:sldChg>
      <pc:sldChg chg="modSp">
        <pc:chgData name="Robert Johnstone" userId="cb449c38944dd802" providerId="LiveId" clId="{00E079DC-640D-424F-8DF1-351EB8A0556F}" dt="2020-03-31T16:35:17.196" v="322" actId="20577"/>
        <pc:sldMkLst>
          <pc:docMk/>
          <pc:sldMk cId="682321964" sldId="1959"/>
        </pc:sldMkLst>
        <pc:spChg chg="mod">
          <ac:chgData name="Robert Johnstone" userId="cb449c38944dd802" providerId="LiveId" clId="{00E079DC-640D-424F-8DF1-351EB8A0556F}" dt="2020-03-31T16:35:17.196" v="322" actId="20577"/>
          <ac:spMkLst>
            <pc:docMk/>
            <pc:sldMk cId="682321964" sldId="1959"/>
            <ac:spMk id="2" creationId="{00000000-0000-0000-0000-000000000000}"/>
          </ac:spMkLst>
        </pc:spChg>
        <pc:spChg chg="mod">
          <ac:chgData name="Robert Johnstone" userId="cb449c38944dd802" providerId="LiveId" clId="{00E079DC-640D-424F-8DF1-351EB8A0556F}" dt="2020-03-31T16:35:04.660" v="310" actId="27636"/>
          <ac:spMkLst>
            <pc:docMk/>
            <pc:sldMk cId="682321964" sldId="1959"/>
            <ac:spMk id="3" creationId="{00000000-0000-0000-0000-000000000000}"/>
          </ac:spMkLst>
        </pc:spChg>
      </pc:sldChg>
      <pc:sldChg chg="modSp">
        <pc:chgData name="Robert Johnstone" userId="cb449c38944dd802" providerId="LiveId" clId="{00E079DC-640D-424F-8DF1-351EB8A0556F}" dt="2020-03-29T17:23:18.855" v="37" actId="313"/>
        <pc:sldMkLst>
          <pc:docMk/>
          <pc:sldMk cId="2113119846" sldId="1971"/>
        </pc:sldMkLst>
        <pc:spChg chg="mod">
          <ac:chgData name="Robert Johnstone" userId="cb449c38944dd802" providerId="LiveId" clId="{00E079DC-640D-424F-8DF1-351EB8A0556F}" dt="2020-03-29T15:34:03.129" v="1" actId="207"/>
          <ac:spMkLst>
            <pc:docMk/>
            <pc:sldMk cId="2113119846" sldId="1971"/>
            <ac:spMk id="2" creationId="{E3446B13-2E95-464E-BF8F-7A7ACDF2D27C}"/>
          </ac:spMkLst>
        </pc:spChg>
        <pc:spChg chg="mod">
          <ac:chgData name="Robert Johnstone" userId="cb449c38944dd802" providerId="LiveId" clId="{00E079DC-640D-424F-8DF1-351EB8A0556F}" dt="2020-03-29T17:23:18.855" v="37" actId="313"/>
          <ac:spMkLst>
            <pc:docMk/>
            <pc:sldMk cId="2113119846" sldId="1971"/>
            <ac:spMk id="4" creationId="{847D5D02-5875-B44C-9B4C-348BDA45A985}"/>
          </ac:spMkLst>
        </pc:spChg>
      </pc:sldChg>
      <pc:sldChg chg="modSp">
        <pc:chgData name="Robert Johnstone" userId="cb449c38944dd802" providerId="LiveId" clId="{00E079DC-640D-424F-8DF1-351EB8A0556F}" dt="2020-03-29T17:31:55.740" v="257" actId="20577"/>
        <pc:sldMkLst>
          <pc:docMk/>
          <pc:sldMk cId="3619974840" sldId="1975"/>
        </pc:sldMkLst>
        <pc:spChg chg="mod">
          <ac:chgData name="Robert Johnstone" userId="cb449c38944dd802" providerId="LiveId" clId="{00E079DC-640D-424F-8DF1-351EB8A0556F}" dt="2020-03-29T17:31:55.740" v="257" actId="20577"/>
          <ac:spMkLst>
            <pc:docMk/>
            <pc:sldMk cId="3619974840" sldId="1975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4:34.598" v="80" actId="6549"/>
          <ac:spMkLst>
            <pc:docMk/>
            <pc:sldMk cId="3619974840" sldId="1975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31:59.759" v="259" actId="20577"/>
        <pc:sldMkLst>
          <pc:docMk/>
          <pc:sldMk cId="3406559750" sldId="1976"/>
        </pc:sldMkLst>
        <pc:spChg chg="mod">
          <ac:chgData name="Robert Johnstone" userId="cb449c38944dd802" providerId="LiveId" clId="{00E079DC-640D-424F-8DF1-351EB8A0556F}" dt="2020-03-29T17:31:59.759" v="259" actId="20577"/>
          <ac:spMkLst>
            <pc:docMk/>
            <pc:sldMk cId="3406559750" sldId="1976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5:13.903" v="98" actId="115"/>
          <ac:spMkLst>
            <pc:docMk/>
            <pc:sldMk cId="3406559750" sldId="1976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32:03.604" v="261" actId="20577"/>
        <pc:sldMkLst>
          <pc:docMk/>
          <pc:sldMk cId="534680157" sldId="1977"/>
        </pc:sldMkLst>
        <pc:spChg chg="mod">
          <ac:chgData name="Robert Johnstone" userId="cb449c38944dd802" providerId="LiveId" clId="{00E079DC-640D-424F-8DF1-351EB8A0556F}" dt="2020-03-29T17:32:03.604" v="261" actId="20577"/>
          <ac:spMkLst>
            <pc:docMk/>
            <pc:sldMk cId="534680157" sldId="1977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5:43.710" v="107" actId="115"/>
          <ac:spMkLst>
            <pc:docMk/>
            <pc:sldMk cId="534680157" sldId="1977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26:22.771" v="132" actId="1036"/>
        <pc:sldMkLst>
          <pc:docMk/>
          <pc:sldMk cId="2124083659" sldId="1978"/>
        </pc:sldMkLst>
        <pc:spChg chg="mod">
          <ac:chgData name="Robert Johnstone" userId="cb449c38944dd802" providerId="LiveId" clId="{00E079DC-640D-424F-8DF1-351EB8A0556F}" dt="2020-03-29T17:26:02.910" v="112" actId="20577"/>
          <ac:spMkLst>
            <pc:docMk/>
            <pc:sldMk cId="2124083659" sldId="1978"/>
            <ac:spMk id="2" creationId="{A212896D-3920-EA43-A026-51741A7F2227}"/>
          </ac:spMkLst>
        </pc:spChg>
        <pc:spChg chg="mod">
          <ac:chgData name="Robert Johnstone" userId="cb449c38944dd802" providerId="LiveId" clId="{00E079DC-640D-424F-8DF1-351EB8A0556F}" dt="2020-03-29T17:26:22.771" v="132" actId="1036"/>
          <ac:spMkLst>
            <pc:docMk/>
            <pc:sldMk cId="2124083659" sldId="1978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00E079DC-640D-424F-8DF1-351EB8A0556F}" dt="2020-03-29T17:26:43.944" v="156" actId="1036"/>
        <pc:sldMkLst>
          <pc:docMk/>
          <pc:sldMk cId="1200350627" sldId="1979"/>
        </pc:sldMkLst>
        <pc:spChg chg="mod">
          <ac:chgData name="Robert Johnstone" userId="cb449c38944dd802" providerId="LiveId" clId="{00E079DC-640D-424F-8DF1-351EB8A0556F}" dt="2020-03-29T17:26:38.918" v="141" actId="20577"/>
          <ac:spMkLst>
            <pc:docMk/>
            <pc:sldMk cId="1200350627" sldId="1979"/>
            <ac:spMk id="2" creationId="{A212896D-3920-EA43-A026-51741A7F2227}"/>
          </ac:spMkLst>
        </pc:spChg>
        <pc:spChg chg="mod">
          <ac:chgData name="Robert Johnstone" userId="cb449c38944dd802" providerId="LiveId" clId="{00E079DC-640D-424F-8DF1-351EB8A0556F}" dt="2020-03-29T17:26:43.944" v="156" actId="1036"/>
          <ac:spMkLst>
            <pc:docMk/>
            <pc:sldMk cId="1200350627" sldId="1979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00E079DC-640D-424F-8DF1-351EB8A0556F}" dt="2020-03-29T17:28:02.954" v="222" actId="403"/>
        <pc:sldMkLst>
          <pc:docMk/>
          <pc:sldMk cId="2603504375" sldId="1980"/>
        </pc:sldMkLst>
        <pc:spChg chg="mod">
          <ac:chgData name="Robert Johnstone" userId="cb449c38944dd802" providerId="LiveId" clId="{00E079DC-640D-424F-8DF1-351EB8A0556F}" dt="2020-03-29T17:27:48.859" v="215" actId="20577"/>
          <ac:spMkLst>
            <pc:docMk/>
            <pc:sldMk cId="2603504375" sldId="1980"/>
            <ac:spMk id="2" creationId="{489FC065-4E0A-CC4D-B2A3-53DA6780C94F}"/>
          </ac:spMkLst>
        </pc:spChg>
        <pc:spChg chg="mod">
          <ac:chgData name="Robert Johnstone" userId="cb449c38944dd802" providerId="LiveId" clId="{00E079DC-640D-424F-8DF1-351EB8A0556F}" dt="2020-03-29T17:28:02.954" v="222" actId="403"/>
          <ac:spMkLst>
            <pc:docMk/>
            <pc:sldMk cId="2603504375" sldId="1980"/>
            <ac:spMk id="4" creationId="{12A78684-835C-5C44-946B-7F76B373D4FB}"/>
          </ac:spMkLst>
        </pc:spChg>
      </pc:sldChg>
      <pc:sldChg chg="modSp add">
        <pc:chgData name="Robert Johnstone" userId="cb449c38944dd802" providerId="LiveId" clId="{00E079DC-640D-424F-8DF1-351EB8A0556F}" dt="2020-03-29T17:32:42.534" v="295" actId="1036"/>
        <pc:sldMkLst>
          <pc:docMk/>
          <pc:sldMk cId="3213521999" sldId="1981"/>
        </pc:sldMkLst>
        <pc:spChg chg="mod">
          <ac:chgData name="Robert Johnstone" userId="cb449c38944dd802" providerId="LiveId" clId="{00E079DC-640D-424F-8DF1-351EB8A0556F}" dt="2020-03-29T17:31:48.775" v="251" actId="20577"/>
          <ac:spMkLst>
            <pc:docMk/>
            <pc:sldMk cId="3213521999" sldId="1981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32:42.534" v="295" actId="1036"/>
          <ac:spMkLst>
            <pc:docMk/>
            <pc:sldMk cId="3213521999" sldId="1981"/>
            <ac:spMk id="3" creationId="{84B0A658-148F-1A40-9016-484DCCC34CE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Friday, April 24,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4/24/2020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Friday, April 24,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3"/>
            <a:ext cx="7982901" cy="39773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 </a:t>
            </a:r>
            <a:r>
              <a:rPr lang="en-US" sz="4900" b="1" dirty="0"/>
              <a:t>Fostering Faculty Diversity</a:t>
            </a:r>
            <a:br>
              <a:rPr lang="en-US" sz="4900" b="1" dirty="0"/>
            </a:br>
            <a:r>
              <a:rPr lang="en-US" sz="4900" b="1" dirty="0"/>
              <a:t>  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Discussion Guide #8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BEFA8C-A754-4739-AEB3-9B0D633E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(1) 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01578"/>
            <a:ext cx="7680960" cy="50786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i="1" dirty="0"/>
              <a:t>As an institutional redesign team, consider…</a:t>
            </a:r>
          </a:p>
          <a:p>
            <a:pPr lvl="0"/>
            <a:r>
              <a:rPr lang="en-US" dirty="0"/>
              <a:t>If the college &amp; its governing board has established goals for increasing faculty diversity</a:t>
            </a:r>
          </a:p>
          <a:p>
            <a:pPr lvl="1"/>
            <a:r>
              <a:rPr lang="en-US" sz="2000" dirty="0"/>
              <a:t>If yes, what accountability &amp; reporting measures are associated with those goals</a:t>
            </a:r>
          </a:p>
          <a:p>
            <a:pPr lvl="1"/>
            <a:r>
              <a:rPr lang="en-US" sz="2000" dirty="0"/>
              <a:t>If no, what the goals (&amp; associated accountability &amp; reporting measures) should be</a:t>
            </a:r>
          </a:p>
          <a:p>
            <a:pPr lvl="0"/>
            <a:r>
              <a:rPr lang="en-US" dirty="0"/>
              <a:t>What outside consulting assistance would help the college move through this work of faculty diversification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8365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01578"/>
            <a:ext cx="7680960" cy="50786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i="1" dirty="0"/>
              <a:t>As an institutional redesign team, consider…</a:t>
            </a:r>
          </a:p>
          <a:p>
            <a:pPr lvl="0"/>
            <a:r>
              <a:rPr lang="en-US" dirty="0"/>
              <a:t>What elements of the college’s hiring process need review &amp; revision in order to strengthen diversity in faculty hiring &amp; what next steps will be taken; consider:</a:t>
            </a:r>
          </a:p>
          <a:p>
            <a:pPr lvl="1"/>
            <a:r>
              <a:rPr lang="en-US" dirty="0"/>
              <a:t>Job descriptions</a:t>
            </a:r>
          </a:p>
          <a:p>
            <a:pPr lvl="1"/>
            <a:r>
              <a:rPr lang="en-US" dirty="0"/>
              <a:t>Minimum qualifications &amp; equivalencies</a:t>
            </a:r>
          </a:p>
          <a:p>
            <a:pPr lvl="1"/>
            <a:r>
              <a:rPr lang="en-US" dirty="0"/>
              <a:t>Recruitment processes</a:t>
            </a:r>
          </a:p>
          <a:p>
            <a:pPr lvl="1"/>
            <a:r>
              <a:rPr lang="en-US" dirty="0"/>
              <a:t>Hiring committee composition</a:t>
            </a:r>
          </a:p>
          <a:p>
            <a:pPr lvl="1"/>
            <a:r>
              <a:rPr lang="en-US" dirty="0"/>
              <a:t>Interview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5062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7039"/>
            <a:ext cx="7680960" cy="496152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000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sz="3000" dirty="0"/>
              <a:t>Analyze faculty &amp; student diversity in each program area, beginning with the highest-enrollment programs*</a:t>
            </a:r>
          </a:p>
          <a:p>
            <a:pPr lvl="0">
              <a:spcBef>
                <a:spcPts val="1500"/>
              </a:spcBef>
            </a:pPr>
            <a:r>
              <a:rPr lang="en-US" sz="3000" dirty="0"/>
              <a:t>Discuss</a:t>
            </a:r>
          </a:p>
          <a:p>
            <a:pPr lvl="1"/>
            <a:r>
              <a:rPr lang="en-US" dirty="0"/>
              <a:t>If it is possible for a student to complete a degree program &amp; never have an African American or Latinx instructor  </a:t>
            </a:r>
          </a:p>
          <a:p>
            <a:pPr lvl="1"/>
            <a:r>
              <a:rPr lang="en-US" dirty="0"/>
              <a:t>How many African American or Latinx instructors a student would likely encounter on their path</a:t>
            </a:r>
          </a:p>
          <a:p>
            <a:pPr marL="274320" lvl="1" indent="0">
              <a:buNone/>
            </a:pPr>
            <a:endParaRPr lang="en-US" sz="2000" i="1" dirty="0"/>
          </a:p>
          <a:p>
            <a:pPr marL="274320" lvl="1" indent="0">
              <a:buNone/>
            </a:pPr>
            <a:r>
              <a:rPr lang="en-US" sz="2000" i="1" dirty="0"/>
              <a:t>*Modify questions to address other marginalized student populations, in accord with the college’s student demographics</a:t>
            </a:r>
          </a:p>
          <a:p>
            <a:pPr lvl="0">
              <a:spcBef>
                <a:spcPts val="1500"/>
              </a:spcBef>
            </a:pPr>
            <a:endParaRPr lang="en-US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7039"/>
            <a:ext cx="7680960" cy="461684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000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sz="3000" dirty="0"/>
              <a:t>Discuss</a:t>
            </a:r>
          </a:p>
          <a:p>
            <a:pPr lvl="1"/>
            <a:r>
              <a:rPr lang="en-US" sz="2600" dirty="0"/>
              <a:t>What is the percentage of students of color compared to the percentage of faculty of color who teach in that program pathway</a:t>
            </a:r>
          </a:p>
          <a:p>
            <a:pPr lvl="1"/>
            <a:r>
              <a:rPr lang="en-US" sz="2600" dirty="0"/>
              <a:t>What are the academic outcomes for African American &amp; Latinx students who did not have courses in their pathway taught by a faculty member of color versus outcomes for those who had diverse faculty</a:t>
            </a:r>
          </a:p>
          <a:p>
            <a:pPr lvl="1"/>
            <a:r>
              <a:rPr lang="en-US" sz="2600" dirty="0"/>
              <a:t>What, if any, are potential unintended consequences for students of all races who never or seldom will have an instructor of color</a:t>
            </a:r>
          </a:p>
          <a:p>
            <a:pPr lvl="0">
              <a:spcBef>
                <a:spcPts val="1500"/>
              </a:spcBef>
            </a:pPr>
            <a:endParaRPr lang="en-US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4375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related content, discussion questions, &amp; research tasks, review: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Leading Culture Change to Promote Equity: Perspectives from a CEO of Color </a:t>
            </a:r>
            <a:r>
              <a:rPr lang="en-US" dirty="0"/>
              <a:t>(Guide 9)</a:t>
            </a:r>
            <a:endParaRPr lang="en-US" i="1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Leading Culture Change to Promote Equity: Perspectives from a White CEO </a:t>
            </a:r>
            <a:r>
              <a:rPr lang="en-US" dirty="0"/>
              <a:t>(Guide 10)</a:t>
            </a:r>
            <a:endParaRPr lang="en-US" sz="40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all guides &amp; additional information on the series,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8 </a:t>
            </a:r>
          </a:p>
          <a:p>
            <a:r>
              <a:rPr lang="en-US" dirty="0"/>
              <a:t>Review the highlights (below) on </a:t>
            </a:r>
            <a:r>
              <a:rPr lang="en-US" u="sng" dirty="0"/>
              <a:t>fostering faculty diversity</a:t>
            </a:r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076960"/>
            <a:ext cx="8219440" cy="529336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8</a:t>
            </a:r>
            <a:r>
              <a:rPr lang="en-US" dirty="0"/>
              <a:t>, authored by Edward Bush, Cosumnes River College, with introduction by Kay </a:t>
            </a:r>
            <a:r>
              <a:rPr lang="en-US" dirty="0" err="1"/>
              <a:t>McClenney</a:t>
            </a:r>
            <a:r>
              <a:rPr lang="en-US" dirty="0"/>
              <a:t>, American Association of Community Colleges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Why is Fostering Faculty Diversity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67029"/>
            <a:ext cx="7680960" cy="4076455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Colleges often have significant misalignment between the race/ethnicity of students &amp; their educators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dirty="0"/>
              <a:t>Diverse faculty have a positive impact on all students’ outcomes (i.e., grades &amp; course success), but particularly on African American &amp; Latinx students</a:t>
            </a:r>
          </a:p>
          <a:p>
            <a:pPr marL="0" indent="0">
              <a:spcBef>
                <a:spcPts val="1500"/>
              </a:spcBef>
              <a:buNone/>
            </a:pP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1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06103"/>
            <a:ext cx="768096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41417"/>
            <a:ext cx="7874000" cy="354338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Address the “Isms” Head-On (1)</a:t>
            </a:r>
          </a:p>
          <a:p>
            <a:pPr>
              <a:spcBef>
                <a:spcPts val="1500"/>
              </a:spcBef>
            </a:pPr>
            <a:r>
              <a:rPr lang="en-US" dirty="0"/>
              <a:t>Acknowledge that the “system” has been rigged in favor of white people – severely limiting opportunities for African Americans, Latinx, &amp; other historically marginalized populations </a:t>
            </a:r>
          </a:p>
          <a:p>
            <a:pPr>
              <a:spcBef>
                <a:spcPts val="1500"/>
              </a:spcBef>
            </a:pPr>
            <a:r>
              <a:rPr lang="en-US" dirty="0"/>
              <a:t>Host college forums about race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5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06103"/>
            <a:ext cx="768096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41417"/>
            <a:ext cx="7833360" cy="488450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Address the “Isms” Head-On (2)</a:t>
            </a:r>
          </a:p>
          <a:p>
            <a:pPr>
              <a:spcBef>
                <a:spcPts val="1500"/>
              </a:spcBef>
            </a:pPr>
            <a:r>
              <a:rPr lang="en-US" dirty="0"/>
              <a:t>Hire equity consultants to facilitate college-wide professional development on issues of race &amp; equity</a:t>
            </a:r>
          </a:p>
          <a:p>
            <a:pPr>
              <a:spcBef>
                <a:spcPts val="1500"/>
              </a:spcBef>
            </a:pPr>
            <a:r>
              <a:rPr lang="en-US" dirty="0"/>
              <a:t>Provide training to address conscious &amp; unconscious bias</a:t>
            </a:r>
          </a:p>
          <a:p>
            <a:pPr>
              <a:spcBef>
                <a:spcPts val="1500"/>
              </a:spcBef>
            </a:pPr>
            <a:r>
              <a:rPr lang="en-US" dirty="0"/>
              <a:t>Create a clear race-conscious institutional definition for diversity &amp; inclusion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2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Invest</a:t>
            </a:r>
          </a:p>
          <a:p>
            <a:pPr>
              <a:spcBef>
                <a:spcPts val="1500"/>
              </a:spcBef>
            </a:pPr>
            <a:r>
              <a:rPr lang="en-US" dirty="0"/>
              <a:t>Hire experts who can help identify &amp; assist diverse individuals in applying for full- &amp; part-time faculty positions</a:t>
            </a:r>
          </a:p>
          <a:p>
            <a:pPr>
              <a:spcBef>
                <a:spcPts val="1500"/>
              </a:spcBef>
            </a:pPr>
            <a:r>
              <a:rPr lang="en-US" dirty="0"/>
              <a:t>Make diverse faculty hiring a college strategic priority &amp; suspend searches when the hiring pool does not include diverse applicants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7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Disrupt</a:t>
            </a:r>
          </a:p>
          <a:p>
            <a:r>
              <a:rPr lang="en-US" dirty="0"/>
              <a:t>Rigorously examine all hiring practices, including…</a:t>
            </a:r>
          </a:p>
          <a:p>
            <a:pPr lvl="1"/>
            <a:r>
              <a:rPr lang="en-US" dirty="0"/>
              <a:t>Minimum qualifications</a:t>
            </a:r>
          </a:p>
          <a:p>
            <a:pPr lvl="1"/>
            <a:r>
              <a:rPr lang="en-US" dirty="0"/>
              <a:t>Equivalency processes</a:t>
            </a:r>
          </a:p>
          <a:p>
            <a:pPr lvl="1"/>
            <a:r>
              <a:rPr lang="en-US" dirty="0"/>
              <a:t>Content specializations</a:t>
            </a:r>
          </a:p>
          <a:p>
            <a:pPr lvl="1"/>
            <a:r>
              <a:rPr lang="en-US" dirty="0"/>
              <a:t>Travel reimbursement policies</a:t>
            </a:r>
          </a:p>
          <a:p>
            <a:pPr lvl="1"/>
            <a:r>
              <a:rPr lang="en-US" dirty="0"/>
              <a:t>Hiring committee make-up  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5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Ensure Accountability</a:t>
            </a:r>
            <a:r>
              <a:rPr lang="en-US" dirty="0"/>
              <a:t> </a:t>
            </a:r>
          </a:p>
          <a:p>
            <a:r>
              <a:rPr lang="en-US" dirty="0"/>
              <a:t>Establish clear accountability measures to monitor progress, including…</a:t>
            </a:r>
          </a:p>
          <a:p>
            <a:pPr lvl="1"/>
            <a:r>
              <a:rPr lang="en-US" dirty="0"/>
              <a:t>Transparency on the demographics of current full-time &amp; part-time faculty</a:t>
            </a:r>
          </a:p>
          <a:p>
            <a:pPr lvl="1"/>
            <a:r>
              <a:rPr lang="en-US" dirty="0"/>
              <a:t>Clear institutional goals on the hiring of faculty of color</a:t>
            </a:r>
          </a:p>
          <a:p>
            <a:pPr lvl="1"/>
            <a:r>
              <a:rPr lang="en-US" dirty="0"/>
              <a:t>Annual reports to the governing board regarding the demographics of new faculty hires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80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177614</TotalTime>
  <Words>801</Words>
  <Application>Microsoft Office PowerPoint</Application>
  <PresentationFormat>On-screen Show (4:3)</PresentationFormat>
  <Paragraphs>96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 Fostering Faculty Diversity   Advancing Equity through Guided Pathways Series Discussion Guide #8</vt:lpstr>
      <vt:lpstr>How to Use This Presentation</vt:lpstr>
      <vt:lpstr>Background</vt:lpstr>
      <vt:lpstr>Why is Fostering Faculty Diversity Important to Equity?</vt:lpstr>
      <vt:lpstr>Recommendations for Fostering Faculty Diversity (1)</vt:lpstr>
      <vt:lpstr>Recommendations for Fostering Faculty Diversity (2)</vt:lpstr>
      <vt:lpstr>Recommendations for Fostering Faculty Diversity (3)</vt:lpstr>
      <vt:lpstr>Recommendations for Fostering Faculty Diversity (4)</vt:lpstr>
      <vt:lpstr>Recommendations for Fostering Faculty Diversity (5)</vt:lpstr>
      <vt:lpstr>Discussion Questions (1)  </vt:lpstr>
      <vt:lpstr>Discussion Questions (2) </vt:lpstr>
      <vt:lpstr>Research Tasks (1) </vt:lpstr>
      <vt:lpstr>Research Tasks (2) 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708</cp:revision>
  <cp:lastPrinted>2014-07-14T16:09:47Z</cp:lastPrinted>
  <dcterms:created xsi:type="dcterms:W3CDTF">2013-06-11T18:27:20Z</dcterms:created>
  <dcterms:modified xsi:type="dcterms:W3CDTF">2020-04-24T19:59:58Z</dcterms:modified>
</cp:coreProperties>
</file>